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theme/theme2.xml" ContentType="application/vnd.openxmlformats-officedocument.theme+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30A6C-151A-4E00-92A1-BBFC0AF1FD5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FAE8133-3963-40E8-8C30-BA204B83DD48}">
      <dgm:prSet phldrT="[Text]" custT="1">
        <dgm:style>
          <a:lnRef idx="2">
            <a:schemeClr val="dk1"/>
          </a:lnRef>
          <a:fillRef idx="1">
            <a:schemeClr val="lt1"/>
          </a:fillRef>
          <a:effectRef idx="0">
            <a:schemeClr val="dk1"/>
          </a:effectRef>
          <a:fontRef idx="minor">
            <a:schemeClr val="dk1"/>
          </a:fontRef>
        </dgm:style>
      </dgm:prSet>
      <dgm:spPr/>
      <dgm:t>
        <a:bodyPr/>
        <a:lstStyle/>
        <a:p>
          <a:r>
            <a:rPr lang="en-GB" sz="1200" b="1" dirty="0" smtClean="0"/>
            <a:t>Impacts of hazards</a:t>
          </a:r>
          <a:endParaRPr lang="en-GB" sz="1200" b="1" dirty="0"/>
        </a:p>
      </dgm:t>
    </dgm:pt>
    <dgm:pt modelId="{2DF435B4-30C5-4440-B14B-8E4264D0D5A4}" type="parTrans" cxnId="{A21A76C3-D47D-4DC3-BF7C-8D52C2999503}">
      <dgm:prSet/>
      <dgm:spPr/>
      <dgm:t>
        <a:bodyPr/>
        <a:lstStyle/>
        <a:p>
          <a:endParaRPr lang="en-GB"/>
        </a:p>
      </dgm:t>
    </dgm:pt>
    <dgm:pt modelId="{05D6DCD1-2B55-4D4F-B94B-8811225948C2}" type="sibTrans" cxnId="{A21A76C3-D47D-4DC3-BF7C-8D52C2999503}">
      <dgm:prSet/>
      <dgm:spPr/>
      <dgm:t>
        <a:bodyPr/>
        <a:lstStyle/>
        <a:p>
          <a:endParaRPr lang="en-GB"/>
        </a:p>
      </dgm:t>
    </dgm:pt>
    <dgm:pt modelId="{05205514-C7B9-470B-AB0E-D7B95CC000B7}">
      <dgm:prSet phldrT="[Text]"/>
      <dgm:spPr/>
      <dgm:t>
        <a:bodyPr/>
        <a:lstStyle/>
        <a:p>
          <a:r>
            <a:rPr lang="en-GB" dirty="0" smtClean="0"/>
            <a:t>Injury or harm</a:t>
          </a:r>
          <a:endParaRPr lang="en-GB" dirty="0"/>
        </a:p>
      </dgm:t>
    </dgm:pt>
    <dgm:pt modelId="{9B60E00C-6AFB-4D22-875B-721234B30CEF}" type="parTrans" cxnId="{D8A75747-3307-44FC-849C-452783B7F2AB}">
      <dgm:prSet/>
      <dgm:spPr/>
      <dgm:t>
        <a:bodyPr/>
        <a:lstStyle/>
        <a:p>
          <a:endParaRPr lang="en-GB"/>
        </a:p>
      </dgm:t>
    </dgm:pt>
    <dgm:pt modelId="{67C1A582-CB6D-4A0E-8690-5F56F11376E6}" type="sibTrans" cxnId="{D8A75747-3307-44FC-849C-452783B7F2AB}">
      <dgm:prSet/>
      <dgm:spPr/>
      <dgm:t>
        <a:bodyPr/>
        <a:lstStyle/>
        <a:p>
          <a:endParaRPr lang="en-GB"/>
        </a:p>
      </dgm:t>
    </dgm:pt>
    <dgm:pt modelId="{08316050-8200-4E76-A705-F95D26A7B4B4}">
      <dgm:prSet phldrT="[Text]"/>
      <dgm:spPr/>
      <dgm:t>
        <a:bodyPr/>
        <a:lstStyle/>
        <a:p>
          <a:r>
            <a:rPr lang="en-GB" dirty="0" smtClean="0"/>
            <a:t>Illness</a:t>
          </a:r>
          <a:endParaRPr lang="en-GB" dirty="0"/>
        </a:p>
      </dgm:t>
    </dgm:pt>
    <dgm:pt modelId="{733121E5-45E4-48A5-956A-18F68AC4171B}" type="parTrans" cxnId="{76A87400-DD45-4491-8D24-1AF6325C4BD0}">
      <dgm:prSet/>
      <dgm:spPr/>
      <dgm:t>
        <a:bodyPr/>
        <a:lstStyle/>
        <a:p>
          <a:endParaRPr lang="en-GB"/>
        </a:p>
      </dgm:t>
    </dgm:pt>
    <dgm:pt modelId="{68124A0F-3F18-4074-AB75-7A2ED3E7E05D}" type="sibTrans" cxnId="{76A87400-DD45-4491-8D24-1AF6325C4BD0}">
      <dgm:prSet/>
      <dgm:spPr/>
      <dgm:t>
        <a:bodyPr/>
        <a:lstStyle/>
        <a:p>
          <a:endParaRPr lang="en-GB"/>
        </a:p>
      </dgm:t>
    </dgm:pt>
    <dgm:pt modelId="{D378D98F-B6A3-4ABF-BDA0-7D70F292733E}">
      <dgm:prSet phldrT="[Text]"/>
      <dgm:spPr/>
      <dgm:t>
        <a:bodyPr/>
        <a:lstStyle/>
        <a:p>
          <a:r>
            <a:rPr lang="en-GB" dirty="0" smtClean="0"/>
            <a:t>Poor standards of care</a:t>
          </a:r>
          <a:endParaRPr lang="en-GB" dirty="0"/>
        </a:p>
      </dgm:t>
    </dgm:pt>
    <dgm:pt modelId="{C8908E55-A09D-458F-882D-5E80E45BF5BD}" type="parTrans" cxnId="{8C629F1F-8424-438B-A397-BEBE62325605}">
      <dgm:prSet/>
      <dgm:spPr/>
      <dgm:t>
        <a:bodyPr/>
        <a:lstStyle/>
        <a:p>
          <a:endParaRPr lang="en-GB"/>
        </a:p>
      </dgm:t>
    </dgm:pt>
    <dgm:pt modelId="{1882B5A6-262B-4A1C-8B80-7A66D4B70688}" type="sibTrans" cxnId="{8C629F1F-8424-438B-A397-BEBE62325605}">
      <dgm:prSet/>
      <dgm:spPr/>
      <dgm:t>
        <a:bodyPr/>
        <a:lstStyle/>
        <a:p>
          <a:endParaRPr lang="en-GB"/>
        </a:p>
      </dgm:t>
    </dgm:pt>
    <dgm:pt modelId="{613AE4CB-6B6A-46C7-A10F-BBDE6D740E9E}">
      <dgm:prSet phldrT="[Text]"/>
      <dgm:spPr/>
      <dgm:t>
        <a:bodyPr/>
        <a:lstStyle/>
        <a:p>
          <a:r>
            <a:rPr lang="en-GB" dirty="0" smtClean="0"/>
            <a:t>Financial loss</a:t>
          </a:r>
          <a:endParaRPr lang="en-GB" dirty="0"/>
        </a:p>
      </dgm:t>
    </dgm:pt>
    <dgm:pt modelId="{E83E3A72-B2BE-4053-92EC-E67AB75CCB5E}" type="parTrans" cxnId="{06CD3585-B379-4AF4-BD90-1677089D75EC}">
      <dgm:prSet/>
      <dgm:spPr/>
      <dgm:t>
        <a:bodyPr/>
        <a:lstStyle/>
        <a:p>
          <a:endParaRPr lang="en-GB"/>
        </a:p>
      </dgm:t>
    </dgm:pt>
    <dgm:pt modelId="{0F07752E-B68A-4BB5-9EC5-9279EEBF04FB}" type="sibTrans" cxnId="{06CD3585-B379-4AF4-BD90-1677089D75EC}">
      <dgm:prSet/>
      <dgm:spPr/>
      <dgm:t>
        <a:bodyPr/>
        <a:lstStyle/>
        <a:p>
          <a:endParaRPr lang="en-GB"/>
        </a:p>
      </dgm:t>
    </dgm:pt>
    <dgm:pt modelId="{B7C925B5-BA34-4BF2-8FE2-8C14A0C365F5}" type="pres">
      <dgm:prSet presAssocID="{B4230A6C-151A-4E00-92A1-BBFC0AF1FD59}" presName="Name0" presStyleCnt="0">
        <dgm:presLayoutVars>
          <dgm:chMax val="1"/>
          <dgm:dir/>
          <dgm:animLvl val="ctr"/>
          <dgm:resizeHandles val="exact"/>
        </dgm:presLayoutVars>
      </dgm:prSet>
      <dgm:spPr/>
      <dgm:t>
        <a:bodyPr/>
        <a:lstStyle/>
        <a:p>
          <a:endParaRPr lang="en-US"/>
        </a:p>
      </dgm:t>
    </dgm:pt>
    <dgm:pt modelId="{2E553169-E85C-42FE-9D27-FDF2FA04C8B5}" type="pres">
      <dgm:prSet presAssocID="{0FAE8133-3963-40E8-8C30-BA204B83DD48}" presName="centerShape" presStyleLbl="node0" presStyleIdx="0" presStyleCnt="1"/>
      <dgm:spPr/>
      <dgm:t>
        <a:bodyPr/>
        <a:lstStyle/>
        <a:p>
          <a:endParaRPr lang="en-US"/>
        </a:p>
      </dgm:t>
    </dgm:pt>
    <dgm:pt modelId="{68F0DD15-57FF-4619-8F4B-9D22029E3EFC}" type="pres">
      <dgm:prSet presAssocID="{05205514-C7B9-470B-AB0E-D7B95CC000B7}" presName="node" presStyleLbl="node1" presStyleIdx="0" presStyleCnt="4">
        <dgm:presLayoutVars>
          <dgm:bulletEnabled val="1"/>
        </dgm:presLayoutVars>
      </dgm:prSet>
      <dgm:spPr/>
      <dgm:t>
        <a:bodyPr/>
        <a:lstStyle/>
        <a:p>
          <a:endParaRPr lang="en-US"/>
        </a:p>
      </dgm:t>
    </dgm:pt>
    <dgm:pt modelId="{253FB737-8A8F-4D49-BCB1-6F4C40C659DE}" type="pres">
      <dgm:prSet presAssocID="{05205514-C7B9-470B-AB0E-D7B95CC000B7}" presName="dummy" presStyleCnt="0"/>
      <dgm:spPr/>
    </dgm:pt>
    <dgm:pt modelId="{00D5A57D-DB10-4FEA-A51B-FEDD51B2E2A0}" type="pres">
      <dgm:prSet presAssocID="{67C1A582-CB6D-4A0E-8690-5F56F11376E6}" presName="sibTrans" presStyleLbl="sibTrans2D1" presStyleIdx="0" presStyleCnt="4"/>
      <dgm:spPr/>
      <dgm:t>
        <a:bodyPr/>
        <a:lstStyle/>
        <a:p>
          <a:endParaRPr lang="en-US"/>
        </a:p>
      </dgm:t>
    </dgm:pt>
    <dgm:pt modelId="{28DCB0FD-6D2E-43B7-9887-094021DAAE05}" type="pres">
      <dgm:prSet presAssocID="{08316050-8200-4E76-A705-F95D26A7B4B4}" presName="node" presStyleLbl="node1" presStyleIdx="1" presStyleCnt="4">
        <dgm:presLayoutVars>
          <dgm:bulletEnabled val="1"/>
        </dgm:presLayoutVars>
      </dgm:prSet>
      <dgm:spPr/>
      <dgm:t>
        <a:bodyPr/>
        <a:lstStyle/>
        <a:p>
          <a:endParaRPr lang="en-US"/>
        </a:p>
      </dgm:t>
    </dgm:pt>
    <dgm:pt modelId="{650E54BB-CBEA-40F4-B761-EB2A094BE5E2}" type="pres">
      <dgm:prSet presAssocID="{08316050-8200-4E76-A705-F95D26A7B4B4}" presName="dummy" presStyleCnt="0"/>
      <dgm:spPr/>
    </dgm:pt>
    <dgm:pt modelId="{B31312E0-55A5-4CA1-97DA-E1DA0A22E3A0}" type="pres">
      <dgm:prSet presAssocID="{68124A0F-3F18-4074-AB75-7A2ED3E7E05D}" presName="sibTrans" presStyleLbl="sibTrans2D1" presStyleIdx="1" presStyleCnt="4"/>
      <dgm:spPr/>
      <dgm:t>
        <a:bodyPr/>
        <a:lstStyle/>
        <a:p>
          <a:endParaRPr lang="en-US"/>
        </a:p>
      </dgm:t>
    </dgm:pt>
    <dgm:pt modelId="{CE606F80-E556-4F5A-A3DD-964B9EB773CB}" type="pres">
      <dgm:prSet presAssocID="{D378D98F-B6A3-4ABF-BDA0-7D70F292733E}" presName="node" presStyleLbl="node1" presStyleIdx="2" presStyleCnt="4">
        <dgm:presLayoutVars>
          <dgm:bulletEnabled val="1"/>
        </dgm:presLayoutVars>
      </dgm:prSet>
      <dgm:spPr/>
      <dgm:t>
        <a:bodyPr/>
        <a:lstStyle/>
        <a:p>
          <a:endParaRPr lang="en-US"/>
        </a:p>
      </dgm:t>
    </dgm:pt>
    <dgm:pt modelId="{450E1F89-606D-4BA8-B39D-1AC611C8A635}" type="pres">
      <dgm:prSet presAssocID="{D378D98F-B6A3-4ABF-BDA0-7D70F292733E}" presName="dummy" presStyleCnt="0"/>
      <dgm:spPr/>
    </dgm:pt>
    <dgm:pt modelId="{05122D51-8E1F-46C8-9373-A11F3E07C53A}" type="pres">
      <dgm:prSet presAssocID="{1882B5A6-262B-4A1C-8B80-7A66D4B70688}" presName="sibTrans" presStyleLbl="sibTrans2D1" presStyleIdx="2" presStyleCnt="4"/>
      <dgm:spPr/>
      <dgm:t>
        <a:bodyPr/>
        <a:lstStyle/>
        <a:p>
          <a:endParaRPr lang="en-US"/>
        </a:p>
      </dgm:t>
    </dgm:pt>
    <dgm:pt modelId="{864B6E48-16FC-4BE7-B8AD-CE72C4BFCE71}" type="pres">
      <dgm:prSet presAssocID="{613AE4CB-6B6A-46C7-A10F-BBDE6D740E9E}" presName="node" presStyleLbl="node1" presStyleIdx="3" presStyleCnt="4">
        <dgm:presLayoutVars>
          <dgm:bulletEnabled val="1"/>
        </dgm:presLayoutVars>
      </dgm:prSet>
      <dgm:spPr/>
      <dgm:t>
        <a:bodyPr/>
        <a:lstStyle/>
        <a:p>
          <a:endParaRPr lang="en-GB"/>
        </a:p>
      </dgm:t>
    </dgm:pt>
    <dgm:pt modelId="{6E024B42-9EB8-4389-BE49-F22802FBB0D5}" type="pres">
      <dgm:prSet presAssocID="{613AE4CB-6B6A-46C7-A10F-BBDE6D740E9E}" presName="dummy" presStyleCnt="0"/>
      <dgm:spPr/>
    </dgm:pt>
    <dgm:pt modelId="{CBBA446C-8076-4DE3-98EA-045AF619FB09}" type="pres">
      <dgm:prSet presAssocID="{0F07752E-B68A-4BB5-9EC5-9279EEBF04FB}" presName="sibTrans" presStyleLbl="sibTrans2D1" presStyleIdx="3" presStyleCnt="4"/>
      <dgm:spPr/>
      <dgm:t>
        <a:bodyPr/>
        <a:lstStyle/>
        <a:p>
          <a:endParaRPr lang="en-US"/>
        </a:p>
      </dgm:t>
    </dgm:pt>
  </dgm:ptLst>
  <dgm:cxnLst>
    <dgm:cxn modelId="{9C27F853-6926-4A23-AC1C-3B78080081DE}" type="presOf" srcId="{0FAE8133-3963-40E8-8C30-BA204B83DD48}" destId="{2E553169-E85C-42FE-9D27-FDF2FA04C8B5}" srcOrd="0" destOrd="0" presId="urn:microsoft.com/office/officeart/2005/8/layout/radial6"/>
    <dgm:cxn modelId="{76A87400-DD45-4491-8D24-1AF6325C4BD0}" srcId="{0FAE8133-3963-40E8-8C30-BA204B83DD48}" destId="{08316050-8200-4E76-A705-F95D26A7B4B4}" srcOrd="1" destOrd="0" parTransId="{733121E5-45E4-48A5-956A-18F68AC4171B}" sibTransId="{68124A0F-3F18-4074-AB75-7A2ED3E7E05D}"/>
    <dgm:cxn modelId="{D34FDAE7-CB14-4AC5-BE5F-94DC45A4F7E4}" type="presOf" srcId="{D378D98F-B6A3-4ABF-BDA0-7D70F292733E}" destId="{CE606F80-E556-4F5A-A3DD-964B9EB773CB}" srcOrd="0" destOrd="0" presId="urn:microsoft.com/office/officeart/2005/8/layout/radial6"/>
    <dgm:cxn modelId="{A21A76C3-D47D-4DC3-BF7C-8D52C2999503}" srcId="{B4230A6C-151A-4E00-92A1-BBFC0AF1FD59}" destId="{0FAE8133-3963-40E8-8C30-BA204B83DD48}" srcOrd="0" destOrd="0" parTransId="{2DF435B4-30C5-4440-B14B-8E4264D0D5A4}" sibTransId="{05D6DCD1-2B55-4D4F-B94B-8811225948C2}"/>
    <dgm:cxn modelId="{8C629F1F-8424-438B-A397-BEBE62325605}" srcId="{0FAE8133-3963-40E8-8C30-BA204B83DD48}" destId="{D378D98F-B6A3-4ABF-BDA0-7D70F292733E}" srcOrd="2" destOrd="0" parTransId="{C8908E55-A09D-458F-882D-5E80E45BF5BD}" sibTransId="{1882B5A6-262B-4A1C-8B80-7A66D4B70688}"/>
    <dgm:cxn modelId="{53B72090-56B6-400A-883B-61C820A5D917}" type="presOf" srcId="{67C1A582-CB6D-4A0E-8690-5F56F11376E6}" destId="{00D5A57D-DB10-4FEA-A51B-FEDD51B2E2A0}" srcOrd="0" destOrd="0" presId="urn:microsoft.com/office/officeart/2005/8/layout/radial6"/>
    <dgm:cxn modelId="{B624F135-FADC-4205-BD6A-08A75F11EE15}" type="presOf" srcId="{08316050-8200-4E76-A705-F95D26A7B4B4}" destId="{28DCB0FD-6D2E-43B7-9887-094021DAAE05}" srcOrd="0" destOrd="0" presId="urn:microsoft.com/office/officeart/2005/8/layout/radial6"/>
    <dgm:cxn modelId="{B59A1479-5876-4F60-9B69-D68358F93494}" type="presOf" srcId="{1882B5A6-262B-4A1C-8B80-7A66D4B70688}" destId="{05122D51-8E1F-46C8-9373-A11F3E07C53A}" srcOrd="0" destOrd="0" presId="urn:microsoft.com/office/officeart/2005/8/layout/radial6"/>
    <dgm:cxn modelId="{312C04A2-B094-4188-8B30-88B0C4FE5F27}" type="presOf" srcId="{B4230A6C-151A-4E00-92A1-BBFC0AF1FD59}" destId="{B7C925B5-BA34-4BF2-8FE2-8C14A0C365F5}" srcOrd="0" destOrd="0" presId="urn:microsoft.com/office/officeart/2005/8/layout/radial6"/>
    <dgm:cxn modelId="{06CD3585-B379-4AF4-BD90-1677089D75EC}" srcId="{0FAE8133-3963-40E8-8C30-BA204B83DD48}" destId="{613AE4CB-6B6A-46C7-A10F-BBDE6D740E9E}" srcOrd="3" destOrd="0" parTransId="{E83E3A72-B2BE-4053-92EC-E67AB75CCB5E}" sibTransId="{0F07752E-B68A-4BB5-9EC5-9279EEBF04FB}"/>
    <dgm:cxn modelId="{9CC15877-5CE3-4673-B7B6-631CAEC59D7D}" type="presOf" srcId="{613AE4CB-6B6A-46C7-A10F-BBDE6D740E9E}" destId="{864B6E48-16FC-4BE7-B8AD-CE72C4BFCE71}" srcOrd="0" destOrd="0" presId="urn:microsoft.com/office/officeart/2005/8/layout/radial6"/>
    <dgm:cxn modelId="{4395BE30-BD10-43BD-B9CA-2E606C718F1C}" type="presOf" srcId="{68124A0F-3F18-4074-AB75-7A2ED3E7E05D}" destId="{B31312E0-55A5-4CA1-97DA-E1DA0A22E3A0}" srcOrd="0" destOrd="0" presId="urn:microsoft.com/office/officeart/2005/8/layout/radial6"/>
    <dgm:cxn modelId="{6C888CF3-2D6D-43C2-BBA0-9655728C3848}" type="presOf" srcId="{0F07752E-B68A-4BB5-9EC5-9279EEBF04FB}" destId="{CBBA446C-8076-4DE3-98EA-045AF619FB09}" srcOrd="0" destOrd="0" presId="urn:microsoft.com/office/officeart/2005/8/layout/radial6"/>
    <dgm:cxn modelId="{D8A75747-3307-44FC-849C-452783B7F2AB}" srcId="{0FAE8133-3963-40E8-8C30-BA204B83DD48}" destId="{05205514-C7B9-470B-AB0E-D7B95CC000B7}" srcOrd="0" destOrd="0" parTransId="{9B60E00C-6AFB-4D22-875B-721234B30CEF}" sibTransId="{67C1A582-CB6D-4A0E-8690-5F56F11376E6}"/>
    <dgm:cxn modelId="{1A0C2008-3249-408D-A028-FF2FB92B47F6}" type="presOf" srcId="{05205514-C7B9-470B-AB0E-D7B95CC000B7}" destId="{68F0DD15-57FF-4619-8F4B-9D22029E3EFC}" srcOrd="0" destOrd="0" presId="urn:microsoft.com/office/officeart/2005/8/layout/radial6"/>
    <dgm:cxn modelId="{5C166B57-B044-405F-A9AB-78CDCADA08E3}" type="presParOf" srcId="{B7C925B5-BA34-4BF2-8FE2-8C14A0C365F5}" destId="{2E553169-E85C-42FE-9D27-FDF2FA04C8B5}" srcOrd="0" destOrd="0" presId="urn:microsoft.com/office/officeart/2005/8/layout/radial6"/>
    <dgm:cxn modelId="{9B5E9D2C-F56E-4FC8-AC79-18196EC5EA46}" type="presParOf" srcId="{B7C925B5-BA34-4BF2-8FE2-8C14A0C365F5}" destId="{68F0DD15-57FF-4619-8F4B-9D22029E3EFC}" srcOrd="1" destOrd="0" presId="urn:microsoft.com/office/officeart/2005/8/layout/radial6"/>
    <dgm:cxn modelId="{C127FB11-96A8-4995-B76E-5D78AEAE9D72}" type="presParOf" srcId="{B7C925B5-BA34-4BF2-8FE2-8C14A0C365F5}" destId="{253FB737-8A8F-4D49-BCB1-6F4C40C659DE}" srcOrd="2" destOrd="0" presId="urn:microsoft.com/office/officeart/2005/8/layout/radial6"/>
    <dgm:cxn modelId="{49FAEB4B-C81E-4A67-8F6D-56B97495EEC3}" type="presParOf" srcId="{B7C925B5-BA34-4BF2-8FE2-8C14A0C365F5}" destId="{00D5A57D-DB10-4FEA-A51B-FEDD51B2E2A0}" srcOrd="3" destOrd="0" presId="urn:microsoft.com/office/officeart/2005/8/layout/radial6"/>
    <dgm:cxn modelId="{0D8B3C9A-86FF-4FC8-99D8-4CCD1595BC48}" type="presParOf" srcId="{B7C925B5-BA34-4BF2-8FE2-8C14A0C365F5}" destId="{28DCB0FD-6D2E-43B7-9887-094021DAAE05}" srcOrd="4" destOrd="0" presId="urn:microsoft.com/office/officeart/2005/8/layout/radial6"/>
    <dgm:cxn modelId="{7394D54F-5BA5-4A9C-928C-E24EBC5224C9}" type="presParOf" srcId="{B7C925B5-BA34-4BF2-8FE2-8C14A0C365F5}" destId="{650E54BB-CBEA-40F4-B761-EB2A094BE5E2}" srcOrd="5" destOrd="0" presId="urn:microsoft.com/office/officeart/2005/8/layout/radial6"/>
    <dgm:cxn modelId="{0911E944-C40F-4784-ACF7-6958189353A3}" type="presParOf" srcId="{B7C925B5-BA34-4BF2-8FE2-8C14A0C365F5}" destId="{B31312E0-55A5-4CA1-97DA-E1DA0A22E3A0}" srcOrd="6" destOrd="0" presId="urn:microsoft.com/office/officeart/2005/8/layout/radial6"/>
    <dgm:cxn modelId="{2650985C-DB44-43B4-AACC-D273ED333F42}" type="presParOf" srcId="{B7C925B5-BA34-4BF2-8FE2-8C14A0C365F5}" destId="{CE606F80-E556-4F5A-A3DD-964B9EB773CB}" srcOrd="7" destOrd="0" presId="urn:microsoft.com/office/officeart/2005/8/layout/radial6"/>
    <dgm:cxn modelId="{9AEF4DCC-CEAE-4C6A-9D32-594CEF82ED03}" type="presParOf" srcId="{B7C925B5-BA34-4BF2-8FE2-8C14A0C365F5}" destId="{450E1F89-606D-4BA8-B39D-1AC611C8A635}" srcOrd="8" destOrd="0" presId="urn:microsoft.com/office/officeart/2005/8/layout/radial6"/>
    <dgm:cxn modelId="{47F62B18-BA5F-4169-85D5-5322275D3970}" type="presParOf" srcId="{B7C925B5-BA34-4BF2-8FE2-8C14A0C365F5}" destId="{05122D51-8E1F-46C8-9373-A11F3E07C53A}" srcOrd="9" destOrd="0" presId="urn:microsoft.com/office/officeart/2005/8/layout/radial6"/>
    <dgm:cxn modelId="{1956DF65-1D0B-49A0-8233-B2282A0E7083}" type="presParOf" srcId="{B7C925B5-BA34-4BF2-8FE2-8C14A0C365F5}" destId="{864B6E48-16FC-4BE7-B8AD-CE72C4BFCE71}" srcOrd="10" destOrd="0" presId="urn:microsoft.com/office/officeart/2005/8/layout/radial6"/>
    <dgm:cxn modelId="{13A354C3-F5F8-4C3D-8BF6-40AB3F3634C4}" type="presParOf" srcId="{B7C925B5-BA34-4BF2-8FE2-8C14A0C365F5}" destId="{6E024B42-9EB8-4389-BE49-F22802FBB0D5}" srcOrd="11" destOrd="0" presId="urn:microsoft.com/office/officeart/2005/8/layout/radial6"/>
    <dgm:cxn modelId="{21BA19FB-D84A-460E-B686-27605426DCA4}" type="presParOf" srcId="{B7C925B5-BA34-4BF2-8FE2-8C14A0C365F5}" destId="{CBBA446C-8076-4DE3-98EA-045AF619FB0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0A1A2-9C31-4F42-8412-1899CCA36BC4}"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US"/>
        </a:p>
      </dgm:t>
    </dgm:pt>
    <dgm:pt modelId="{24CDFCC6-6E1E-46FE-986C-9BFC78136249}">
      <dgm:prSet phldrT="[Text]"/>
      <dgm:spPr/>
      <dgm:t>
        <a:bodyPr/>
        <a:lstStyle/>
        <a:p>
          <a:r>
            <a:rPr lang="en-US" dirty="0" smtClean="0"/>
            <a:t>Possible effects</a:t>
          </a:r>
          <a:endParaRPr lang="en-US" dirty="0"/>
        </a:p>
      </dgm:t>
    </dgm:pt>
    <dgm:pt modelId="{2D108580-371A-460B-B73D-7C8738B8B3CA}" type="parTrans" cxnId="{0302BD9E-F28C-4B12-B107-1BA068340ED4}">
      <dgm:prSet/>
      <dgm:spPr/>
      <dgm:t>
        <a:bodyPr/>
        <a:lstStyle/>
        <a:p>
          <a:endParaRPr lang="en-US"/>
        </a:p>
      </dgm:t>
    </dgm:pt>
    <dgm:pt modelId="{310C7470-33F1-4C58-A244-A7F220EE95CB}" type="sibTrans" cxnId="{0302BD9E-F28C-4B12-B107-1BA068340ED4}">
      <dgm:prSet/>
      <dgm:spPr/>
      <dgm:t>
        <a:bodyPr/>
        <a:lstStyle/>
        <a:p>
          <a:endParaRPr lang="en-US"/>
        </a:p>
      </dgm:t>
    </dgm:pt>
    <dgm:pt modelId="{45F688DF-68F5-4367-B5B4-C99594AEBA0C}">
      <dgm:prSet phldrT="[Text]" custT="1"/>
      <dgm:spPr/>
      <dgm:t>
        <a:bodyPr/>
        <a:lstStyle/>
        <a:p>
          <a:r>
            <a:rPr lang="en-US" sz="1000" dirty="0" smtClean="0"/>
            <a:t>Having to attend training or be re-trained.</a:t>
          </a:r>
          <a:endParaRPr lang="en-US" sz="1000" dirty="0"/>
        </a:p>
      </dgm:t>
    </dgm:pt>
    <dgm:pt modelId="{80BFDF3B-4287-4C61-A133-776A119C9FBB}" type="parTrans" cxnId="{F1CD47CD-C994-4751-80CE-2F7B2FAAFBC1}">
      <dgm:prSet/>
      <dgm:spPr/>
      <dgm:t>
        <a:bodyPr/>
        <a:lstStyle/>
        <a:p>
          <a:endParaRPr lang="en-US" dirty="0"/>
        </a:p>
      </dgm:t>
    </dgm:pt>
    <dgm:pt modelId="{0E101A74-CB4B-4EB7-B3A8-0ABE2A785647}" type="sibTrans" cxnId="{F1CD47CD-C994-4751-80CE-2F7B2FAAFBC1}">
      <dgm:prSet/>
      <dgm:spPr/>
      <dgm:t>
        <a:bodyPr/>
        <a:lstStyle/>
        <a:p>
          <a:endParaRPr lang="en-US"/>
        </a:p>
      </dgm:t>
    </dgm:pt>
    <dgm:pt modelId="{781971E5-06D3-4230-BA19-6DB242C875BC}">
      <dgm:prSet phldrT="[Text]" custT="1"/>
      <dgm:spPr/>
      <dgm:t>
        <a:bodyPr/>
        <a:lstStyle/>
        <a:p>
          <a:r>
            <a:rPr lang="en-US" sz="1000" dirty="0" smtClean="0"/>
            <a:t>Disciplinary action.</a:t>
          </a:r>
          <a:endParaRPr lang="en-US" sz="1000" dirty="0"/>
        </a:p>
      </dgm:t>
    </dgm:pt>
    <dgm:pt modelId="{20A10479-B541-42D8-B586-A67DAA787DB3}" type="parTrans" cxnId="{6E9B8833-B3E9-4705-8AB3-B04CA7EE9AEA}">
      <dgm:prSet/>
      <dgm:spPr/>
      <dgm:t>
        <a:bodyPr/>
        <a:lstStyle/>
        <a:p>
          <a:endParaRPr lang="en-US" dirty="0"/>
        </a:p>
      </dgm:t>
    </dgm:pt>
    <dgm:pt modelId="{BF5A471B-5517-4D4D-9317-819314E835C2}" type="sibTrans" cxnId="{6E9B8833-B3E9-4705-8AB3-B04CA7EE9AEA}">
      <dgm:prSet/>
      <dgm:spPr/>
      <dgm:t>
        <a:bodyPr/>
        <a:lstStyle/>
        <a:p>
          <a:endParaRPr lang="en-US"/>
        </a:p>
      </dgm:t>
    </dgm:pt>
    <dgm:pt modelId="{6B0FF040-72EF-44AB-A9DB-2C44E1F7A47F}">
      <dgm:prSet phldrT="[Text]" custT="1"/>
      <dgm:spPr/>
      <dgm:t>
        <a:bodyPr/>
        <a:lstStyle/>
        <a:p>
          <a:r>
            <a:rPr lang="en-US" sz="1000" dirty="0" smtClean="0"/>
            <a:t>Imprisonment</a:t>
          </a:r>
          <a:endParaRPr lang="en-US" sz="1000" dirty="0"/>
        </a:p>
      </dgm:t>
    </dgm:pt>
    <dgm:pt modelId="{2CDBFF63-4388-4BC0-814D-A6EBFE614173}" type="parTrans" cxnId="{01163EDF-AB43-4142-851F-C176A18ED6CF}">
      <dgm:prSet/>
      <dgm:spPr/>
      <dgm:t>
        <a:bodyPr/>
        <a:lstStyle/>
        <a:p>
          <a:endParaRPr lang="en-US" dirty="0"/>
        </a:p>
      </dgm:t>
    </dgm:pt>
    <dgm:pt modelId="{FBA42EC1-9287-4F38-AC67-E275E6CA2731}" type="sibTrans" cxnId="{01163EDF-AB43-4142-851F-C176A18ED6CF}">
      <dgm:prSet/>
      <dgm:spPr/>
      <dgm:t>
        <a:bodyPr/>
        <a:lstStyle/>
        <a:p>
          <a:endParaRPr lang="en-US"/>
        </a:p>
      </dgm:t>
    </dgm:pt>
    <dgm:pt modelId="{CD742BE3-8DED-4128-B647-EA3D195EBABB}">
      <dgm:prSet phldrT="[Text]" custT="1"/>
      <dgm:spPr/>
      <dgm:t>
        <a:bodyPr/>
        <a:lstStyle/>
        <a:p>
          <a:r>
            <a:rPr lang="en-US" sz="1000" dirty="0" smtClean="0"/>
            <a:t>School placed in special measures by Ofsted.</a:t>
          </a:r>
          <a:endParaRPr lang="en-US" sz="1000" dirty="0"/>
        </a:p>
      </dgm:t>
    </dgm:pt>
    <dgm:pt modelId="{CA90C519-4C48-4123-8751-EF6B39970D41}" type="parTrans" cxnId="{21977DDA-2518-4B4E-8874-4179B5073858}">
      <dgm:prSet/>
      <dgm:spPr/>
      <dgm:t>
        <a:bodyPr/>
        <a:lstStyle/>
        <a:p>
          <a:endParaRPr lang="en-US" dirty="0"/>
        </a:p>
      </dgm:t>
    </dgm:pt>
    <dgm:pt modelId="{02E5FDDC-E93F-4F93-95EC-C5E49E90ED04}" type="sibTrans" cxnId="{21977DDA-2518-4B4E-8874-4179B5073858}">
      <dgm:prSet/>
      <dgm:spPr/>
      <dgm:t>
        <a:bodyPr/>
        <a:lstStyle/>
        <a:p>
          <a:endParaRPr lang="en-US"/>
        </a:p>
      </dgm:t>
    </dgm:pt>
    <dgm:pt modelId="{4962DE7D-BD5A-4972-9138-45606E944AA6}">
      <dgm:prSet phldrT="[Text]"/>
      <dgm:spPr/>
      <dgm:t>
        <a:bodyPr/>
        <a:lstStyle/>
        <a:p>
          <a:r>
            <a:rPr lang="en-US" dirty="0" smtClean="0"/>
            <a:t>Suspension.</a:t>
          </a:r>
          <a:endParaRPr lang="en-US" dirty="0"/>
        </a:p>
      </dgm:t>
    </dgm:pt>
    <dgm:pt modelId="{7043AFF9-1740-4FBB-8E34-BBC5B87CC12E}" type="parTrans" cxnId="{8FA5C3CB-531B-46FD-BDCA-0624B8E3519E}">
      <dgm:prSet/>
      <dgm:spPr/>
      <dgm:t>
        <a:bodyPr/>
        <a:lstStyle/>
        <a:p>
          <a:endParaRPr lang="en-US" dirty="0"/>
        </a:p>
      </dgm:t>
    </dgm:pt>
    <dgm:pt modelId="{7179AF28-0CFB-444E-B14F-121DEBA4C48A}" type="sibTrans" cxnId="{8FA5C3CB-531B-46FD-BDCA-0624B8E3519E}">
      <dgm:prSet/>
      <dgm:spPr/>
      <dgm:t>
        <a:bodyPr/>
        <a:lstStyle/>
        <a:p>
          <a:endParaRPr lang="en-US"/>
        </a:p>
      </dgm:t>
    </dgm:pt>
    <dgm:pt modelId="{C45D6B0F-63E9-4642-870A-41AF1F737127}">
      <dgm:prSet phldrT="[Text]"/>
      <dgm:spPr/>
      <dgm:t>
        <a:bodyPr/>
        <a:lstStyle/>
        <a:p>
          <a:r>
            <a:rPr lang="en-US" dirty="0" smtClean="0"/>
            <a:t>Dismissal.</a:t>
          </a:r>
          <a:endParaRPr lang="en-US" dirty="0"/>
        </a:p>
      </dgm:t>
    </dgm:pt>
    <dgm:pt modelId="{79ED5841-6437-43EE-9F10-21145D0C5BD6}" type="parTrans" cxnId="{D11898D5-9442-4536-8B42-7AFD9F304A74}">
      <dgm:prSet/>
      <dgm:spPr/>
      <dgm:t>
        <a:bodyPr/>
        <a:lstStyle/>
        <a:p>
          <a:endParaRPr lang="en-US" dirty="0"/>
        </a:p>
      </dgm:t>
    </dgm:pt>
    <dgm:pt modelId="{40EA6071-8814-4697-85A6-BBF18FF12C65}" type="sibTrans" cxnId="{D11898D5-9442-4536-8B42-7AFD9F304A74}">
      <dgm:prSet/>
      <dgm:spPr/>
      <dgm:t>
        <a:bodyPr/>
        <a:lstStyle/>
        <a:p>
          <a:endParaRPr lang="en-US"/>
        </a:p>
      </dgm:t>
    </dgm:pt>
    <dgm:pt modelId="{542049A9-4491-48CE-95A5-3CD2998FF7E5}">
      <dgm:prSet phldrT="[Text]" custT="1"/>
      <dgm:spPr/>
      <dgm:t>
        <a:bodyPr/>
        <a:lstStyle/>
        <a:p>
          <a:r>
            <a:rPr lang="en-US" sz="1000" dirty="0" smtClean="0"/>
            <a:t>Sued for negligence – financial loss.</a:t>
          </a:r>
          <a:endParaRPr lang="en-US" sz="1000" dirty="0"/>
        </a:p>
      </dgm:t>
    </dgm:pt>
    <dgm:pt modelId="{EC6CC64A-35B4-4AF4-B29E-EF8FB5A58E2B}" type="parTrans" cxnId="{58147DA1-AF34-4E4E-9A53-D84BEDEE5E34}">
      <dgm:prSet/>
      <dgm:spPr/>
      <dgm:t>
        <a:bodyPr/>
        <a:lstStyle/>
        <a:p>
          <a:endParaRPr lang="en-US" dirty="0"/>
        </a:p>
      </dgm:t>
    </dgm:pt>
    <dgm:pt modelId="{34AD42DD-31CE-4307-8A7E-70926F8C7D65}" type="sibTrans" cxnId="{58147DA1-AF34-4E4E-9A53-D84BEDEE5E34}">
      <dgm:prSet/>
      <dgm:spPr/>
      <dgm:t>
        <a:bodyPr/>
        <a:lstStyle/>
        <a:p>
          <a:endParaRPr lang="en-US"/>
        </a:p>
      </dgm:t>
    </dgm:pt>
    <dgm:pt modelId="{C70DBDE4-5DF6-419B-91E0-96893188A9EE}">
      <dgm:prSet phldrT="[Text]" custT="1"/>
      <dgm:spPr/>
      <dgm:t>
        <a:bodyPr/>
        <a:lstStyle/>
        <a:p>
          <a:r>
            <a:rPr lang="en-US" sz="1000" dirty="0" smtClean="0"/>
            <a:t>Criminal prosecution,</a:t>
          </a:r>
          <a:endParaRPr lang="en-US" sz="1000" dirty="0"/>
        </a:p>
      </dgm:t>
    </dgm:pt>
    <dgm:pt modelId="{A13DB729-4988-43D9-BBE5-7B1316045304}" type="parTrans" cxnId="{ABAB8CAB-8C8A-4CCE-9FF7-1029A179690A}">
      <dgm:prSet/>
      <dgm:spPr/>
      <dgm:t>
        <a:bodyPr/>
        <a:lstStyle/>
        <a:p>
          <a:endParaRPr lang="en-US" dirty="0"/>
        </a:p>
      </dgm:t>
    </dgm:pt>
    <dgm:pt modelId="{C9CE0B7C-D4DD-4290-80B7-F87223A122ED}" type="sibTrans" cxnId="{ABAB8CAB-8C8A-4CCE-9FF7-1029A179690A}">
      <dgm:prSet/>
      <dgm:spPr/>
      <dgm:t>
        <a:bodyPr/>
        <a:lstStyle/>
        <a:p>
          <a:endParaRPr lang="en-US"/>
        </a:p>
      </dgm:t>
    </dgm:pt>
    <dgm:pt modelId="{93F1F347-1778-4B6D-A2ED-04D68B2C4D15}">
      <dgm:prSet phldrT="[Text]" custT="1"/>
      <dgm:spPr/>
      <dgm:t>
        <a:bodyPr/>
        <a:lstStyle/>
        <a:p>
          <a:r>
            <a:rPr lang="en-US" sz="1000" dirty="0" smtClean="0"/>
            <a:t>Loss of professional status – nurse, doctor, social worker, teacher.</a:t>
          </a:r>
          <a:endParaRPr lang="en-US" sz="1000" dirty="0"/>
        </a:p>
      </dgm:t>
    </dgm:pt>
    <dgm:pt modelId="{614BF866-6C5F-449C-8C78-8988C835275B}" type="parTrans" cxnId="{C7FE04C7-C6E6-4C52-891F-FF542AF94982}">
      <dgm:prSet/>
      <dgm:spPr/>
      <dgm:t>
        <a:bodyPr/>
        <a:lstStyle/>
        <a:p>
          <a:endParaRPr lang="en-US" dirty="0"/>
        </a:p>
      </dgm:t>
    </dgm:pt>
    <dgm:pt modelId="{499E08CE-BBAE-4169-B7D1-67C31E7493C2}" type="sibTrans" cxnId="{C7FE04C7-C6E6-4C52-891F-FF542AF94982}">
      <dgm:prSet/>
      <dgm:spPr/>
      <dgm:t>
        <a:bodyPr/>
        <a:lstStyle/>
        <a:p>
          <a:endParaRPr lang="en-US"/>
        </a:p>
      </dgm:t>
    </dgm:pt>
    <dgm:pt modelId="{2A0EC63A-AB8B-4A81-A618-08F68E036F06}">
      <dgm:prSet phldrT="[Text]" custT="1"/>
      <dgm:spPr/>
      <dgm:t>
        <a:bodyPr/>
        <a:lstStyle/>
        <a:p>
          <a:r>
            <a:rPr lang="en-US" sz="1000" dirty="0" smtClean="0"/>
            <a:t>Care or health environment fined or closed down.</a:t>
          </a:r>
          <a:endParaRPr lang="en-US" sz="1000" dirty="0"/>
        </a:p>
      </dgm:t>
    </dgm:pt>
    <dgm:pt modelId="{D9E810BE-E2EA-4BF9-84B8-C93501DA0B25}" type="parTrans" cxnId="{30FB6236-B357-4D00-8621-3B1A019A45F5}">
      <dgm:prSet/>
      <dgm:spPr/>
      <dgm:t>
        <a:bodyPr/>
        <a:lstStyle/>
        <a:p>
          <a:endParaRPr lang="en-US" dirty="0"/>
        </a:p>
      </dgm:t>
    </dgm:pt>
    <dgm:pt modelId="{CAE979AA-38C2-4E01-AA21-D8B06B09041A}" type="sibTrans" cxnId="{30FB6236-B357-4D00-8621-3B1A019A45F5}">
      <dgm:prSet/>
      <dgm:spPr/>
      <dgm:t>
        <a:bodyPr/>
        <a:lstStyle/>
        <a:p>
          <a:endParaRPr lang="en-US"/>
        </a:p>
      </dgm:t>
    </dgm:pt>
    <dgm:pt modelId="{1E73F115-6C31-40FE-B87B-CDEC3CE1CE82}" type="pres">
      <dgm:prSet presAssocID="{0310A1A2-9C31-4F42-8412-1899CCA36BC4}" presName="cycle" presStyleCnt="0">
        <dgm:presLayoutVars>
          <dgm:chMax val="1"/>
          <dgm:dir/>
          <dgm:animLvl val="ctr"/>
          <dgm:resizeHandles val="exact"/>
        </dgm:presLayoutVars>
      </dgm:prSet>
      <dgm:spPr/>
      <dgm:t>
        <a:bodyPr/>
        <a:lstStyle/>
        <a:p>
          <a:endParaRPr lang="en-GB"/>
        </a:p>
      </dgm:t>
    </dgm:pt>
    <dgm:pt modelId="{17E690EA-ADDF-488D-9A8F-EF3A5D2F1F13}" type="pres">
      <dgm:prSet presAssocID="{24CDFCC6-6E1E-46FE-986C-9BFC78136249}" presName="centerShape" presStyleLbl="node0" presStyleIdx="0" presStyleCnt="1"/>
      <dgm:spPr/>
      <dgm:t>
        <a:bodyPr/>
        <a:lstStyle/>
        <a:p>
          <a:endParaRPr lang="en-GB"/>
        </a:p>
      </dgm:t>
    </dgm:pt>
    <dgm:pt modelId="{6FCCC5B8-7837-4D41-BAB6-4C2EE210F9B3}" type="pres">
      <dgm:prSet presAssocID="{80BFDF3B-4287-4C61-A133-776A119C9FBB}" presName="Name9" presStyleLbl="parChTrans1D2" presStyleIdx="0" presStyleCnt="10"/>
      <dgm:spPr/>
      <dgm:t>
        <a:bodyPr/>
        <a:lstStyle/>
        <a:p>
          <a:endParaRPr lang="en-GB"/>
        </a:p>
      </dgm:t>
    </dgm:pt>
    <dgm:pt modelId="{E169F1A2-C34C-49E9-80A0-7BDF79D67B7A}" type="pres">
      <dgm:prSet presAssocID="{80BFDF3B-4287-4C61-A133-776A119C9FBB}" presName="connTx" presStyleLbl="parChTrans1D2" presStyleIdx="0" presStyleCnt="10"/>
      <dgm:spPr/>
      <dgm:t>
        <a:bodyPr/>
        <a:lstStyle/>
        <a:p>
          <a:endParaRPr lang="en-GB"/>
        </a:p>
      </dgm:t>
    </dgm:pt>
    <dgm:pt modelId="{3370F28F-737D-4AF4-8C3F-1AAFDF639DAB}" type="pres">
      <dgm:prSet presAssocID="{45F688DF-68F5-4367-B5B4-C99594AEBA0C}" presName="node" presStyleLbl="node1" presStyleIdx="0" presStyleCnt="10" custScaleX="113155">
        <dgm:presLayoutVars>
          <dgm:bulletEnabled val="1"/>
        </dgm:presLayoutVars>
      </dgm:prSet>
      <dgm:spPr/>
      <dgm:t>
        <a:bodyPr/>
        <a:lstStyle/>
        <a:p>
          <a:endParaRPr lang="en-US"/>
        </a:p>
      </dgm:t>
    </dgm:pt>
    <dgm:pt modelId="{DB1D9577-3F17-4DB6-A053-94FAE3C83EC0}" type="pres">
      <dgm:prSet presAssocID="{20A10479-B541-42D8-B586-A67DAA787DB3}" presName="Name9" presStyleLbl="parChTrans1D2" presStyleIdx="1" presStyleCnt="10"/>
      <dgm:spPr/>
      <dgm:t>
        <a:bodyPr/>
        <a:lstStyle/>
        <a:p>
          <a:endParaRPr lang="en-GB"/>
        </a:p>
      </dgm:t>
    </dgm:pt>
    <dgm:pt modelId="{64162E94-E930-4CD5-A51E-A6547E0ED386}" type="pres">
      <dgm:prSet presAssocID="{20A10479-B541-42D8-B586-A67DAA787DB3}" presName="connTx" presStyleLbl="parChTrans1D2" presStyleIdx="1" presStyleCnt="10"/>
      <dgm:spPr/>
      <dgm:t>
        <a:bodyPr/>
        <a:lstStyle/>
        <a:p>
          <a:endParaRPr lang="en-GB"/>
        </a:p>
      </dgm:t>
    </dgm:pt>
    <dgm:pt modelId="{780BF4EB-4E49-452D-89CE-4DE2C257D7C0}" type="pres">
      <dgm:prSet presAssocID="{781971E5-06D3-4230-BA19-6DB242C875BC}" presName="node" presStyleLbl="node1" presStyleIdx="1" presStyleCnt="10" custScaleX="99852">
        <dgm:presLayoutVars>
          <dgm:bulletEnabled val="1"/>
        </dgm:presLayoutVars>
      </dgm:prSet>
      <dgm:spPr/>
      <dgm:t>
        <a:bodyPr/>
        <a:lstStyle/>
        <a:p>
          <a:endParaRPr lang="en-US"/>
        </a:p>
      </dgm:t>
    </dgm:pt>
    <dgm:pt modelId="{22A7F5E8-353D-4D5A-85DD-5ADEAE4E4AC9}" type="pres">
      <dgm:prSet presAssocID="{7043AFF9-1740-4FBB-8E34-BBC5B87CC12E}" presName="Name9" presStyleLbl="parChTrans1D2" presStyleIdx="2" presStyleCnt="10"/>
      <dgm:spPr/>
      <dgm:t>
        <a:bodyPr/>
        <a:lstStyle/>
        <a:p>
          <a:endParaRPr lang="en-GB"/>
        </a:p>
      </dgm:t>
    </dgm:pt>
    <dgm:pt modelId="{92D85277-8A32-4D7E-A618-77B46385E63B}" type="pres">
      <dgm:prSet presAssocID="{7043AFF9-1740-4FBB-8E34-BBC5B87CC12E}" presName="connTx" presStyleLbl="parChTrans1D2" presStyleIdx="2" presStyleCnt="10"/>
      <dgm:spPr/>
      <dgm:t>
        <a:bodyPr/>
        <a:lstStyle/>
        <a:p>
          <a:endParaRPr lang="en-GB"/>
        </a:p>
      </dgm:t>
    </dgm:pt>
    <dgm:pt modelId="{30A09F6C-3117-4ADF-9D47-57FA22E51556}" type="pres">
      <dgm:prSet presAssocID="{4962DE7D-BD5A-4972-9138-45606E944AA6}" presName="node" presStyleLbl="node1" presStyleIdx="2" presStyleCnt="10">
        <dgm:presLayoutVars>
          <dgm:bulletEnabled val="1"/>
        </dgm:presLayoutVars>
      </dgm:prSet>
      <dgm:spPr/>
      <dgm:t>
        <a:bodyPr/>
        <a:lstStyle/>
        <a:p>
          <a:endParaRPr lang="en-GB"/>
        </a:p>
      </dgm:t>
    </dgm:pt>
    <dgm:pt modelId="{7E706641-E0C6-4B37-A00A-4603EC4D876A}" type="pres">
      <dgm:prSet presAssocID="{79ED5841-6437-43EE-9F10-21145D0C5BD6}" presName="Name9" presStyleLbl="parChTrans1D2" presStyleIdx="3" presStyleCnt="10"/>
      <dgm:spPr/>
      <dgm:t>
        <a:bodyPr/>
        <a:lstStyle/>
        <a:p>
          <a:endParaRPr lang="en-GB"/>
        </a:p>
      </dgm:t>
    </dgm:pt>
    <dgm:pt modelId="{B0FA2148-406F-4A78-8158-EC3022779334}" type="pres">
      <dgm:prSet presAssocID="{79ED5841-6437-43EE-9F10-21145D0C5BD6}" presName="connTx" presStyleLbl="parChTrans1D2" presStyleIdx="3" presStyleCnt="10"/>
      <dgm:spPr/>
      <dgm:t>
        <a:bodyPr/>
        <a:lstStyle/>
        <a:p>
          <a:endParaRPr lang="en-GB"/>
        </a:p>
      </dgm:t>
    </dgm:pt>
    <dgm:pt modelId="{FBC5BB2A-0F9F-42F3-BBB8-607D16E7CEE5}" type="pres">
      <dgm:prSet presAssocID="{C45D6B0F-63E9-4642-870A-41AF1F737127}" presName="node" presStyleLbl="node1" presStyleIdx="3" presStyleCnt="10">
        <dgm:presLayoutVars>
          <dgm:bulletEnabled val="1"/>
        </dgm:presLayoutVars>
      </dgm:prSet>
      <dgm:spPr/>
      <dgm:t>
        <a:bodyPr/>
        <a:lstStyle/>
        <a:p>
          <a:endParaRPr lang="en-GB"/>
        </a:p>
      </dgm:t>
    </dgm:pt>
    <dgm:pt modelId="{222C9990-2103-4FA8-B488-F3592DB77872}" type="pres">
      <dgm:prSet presAssocID="{EC6CC64A-35B4-4AF4-B29E-EF8FB5A58E2B}" presName="Name9" presStyleLbl="parChTrans1D2" presStyleIdx="4" presStyleCnt="10"/>
      <dgm:spPr/>
      <dgm:t>
        <a:bodyPr/>
        <a:lstStyle/>
        <a:p>
          <a:endParaRPr lang="en-GB"/>
        </a:p>
      </dgm:t>
    </dgm:pt>
    <dgm:pt modelId="{E23A70E1-0766-4F1F-910F-C83FBEF70000}" type="pres">
      <dgm:prSet presAssocID="{EC6CC64A-35B4-4AF4-B29E-EF8FB5A58E2B}" presName="connTx" presStyleLbl="parChTrans1D2" presStyleIdx="4" presStyleCnt="10"/>
      <dgm:spPr/>
      <dgm:t>
        <a:bodyPr/>
        <a:lstStyle/>
        <a:p>
          <a:endParaRPr lang="en-GB"/>
        </a:p>
      </dgm:t>
    </dgm:pt>
    <dgm:pt modelId="{03159840-5FB3-4640-96C7-0717E0FC782D}" type="pres">
      <dgm:prSet presAssocID="{542049A9-4491-48CE-95A5-3CD2998FF7E5}" presName="node" presStyleLbl="node1" presStyleIdx="4" presStyleCnt="10" custScaleX="123863">
        <dgm:presLayoutVars>
          <dgm:bulletEnabled val="1"/>
        </dgm:presLayoutVars>
      </dgm:prSet>
      <dgm:spPr/>
      <dgm:t>
        <a:bodyPr/>
        <a:lstStyle/>
        <a:p>
          <a:endParaRPr lang="en-US"/>
        </a:p>
      </dgm:t>
    </dgm:pt>
    <dgm:pt modelId="{8385389B-CE90-4B8F-8FC1-A9941B078074}" type="pres">
      <dgm:prSet presAssocID="{A13DB729-4988-43D9-BBE5-7B1316045304}" presName="Name9" presStyleLbl="parChTrans1D2" presStyleIdx="5" presStyleCnt="10"/>
      <dgm:spPr/>
      <dgm:t>
        <a:bodyPr/>
        <a:lstStyle/>
        <a:p>
          <a:endParaRPr lang="en-GB"/>
        </a:p>
      </dgm:t>
    </dgm:pt>
    <dgm:pt modelId="{94B41749-A8AF-4F65-AD74-52EEA78A679F}" type="pres">
      <dgm:prSet presAssocID="{A13DB729-4988-43D9-BBE5-7B1316045304}" presName="connTx" presStyleLbl="parChTrans1D2" presStyleIdx="5" presStyleCnt="10"/>
      <dgm:spPr/>
      <dgm:t>
        <a:bodyPr/>
        <a:lstStyle/>
        <a:p>
          <a:endParaRPr lang="en-GB"/>
        </a:p>
      </dgm:t>
    </dgm:pt>
    <dgm:pt modelId="{329D212F-202B-440B-ADEA-E080868B3B7F}" type="pres">
      <dgm:prSet presAssocID="{C70DBDE4-5DF6-419B-91E0-96893188A9EE}" presName="node" presStyleLbl="node1" presStyleIdx="5" presStyleCnt="10" custScaleX="112720">
        <dgm:presLayoutVars>
          <dgm:bulletEnabled val="1"/>
        </dgm:presLayoutVars>
      </dgm:prSet>
      <dgm:spPr/>
      <dgm:t>
        <a:bodyPr/>
        <a:lstStyle/>
        <a:p>
          <a:endParaRPr lang="en-US"/>
        </a:p>
      </dgm:t>
    </dgm:pt>
    <dgm:pt modelId="{6D8638BF-E6D6-4C82-9A57-7FAA95EC4FED}" type="pres">
      <dgm:prSet presAssocID="{2CDBFF63-4388-4BC0-814D-A6EBFE614173}" presName="Name9" presStyleLbl="parChTrans1D2" presStyleIdx="6" presStyleCnt="10"/>
      <dgm:spPr/>
      <dgm:t>
        <a:bodyPr/>
        <a:lstStyle/>
        <a:p>
          <a:endParaRPr lang="en-GB"/>
        </a:p>
      </dgm:t>
    </dgm:pt>
    <dgm:pt modelId="{D4A9E5CB-D139-4B3C-B769-E0AB10A9BA03}" type="pres">
      <dgm:prSet presAssocID="{2CDBFF63-4388-4BC0-814D-A6EBFE614173}" presName="connTx" presStyleLbl="parChTrans1D2" presStyleIdx="6" presStyleCnt="10"/>
      <dgm:spPr/>
      <dgm:t>
        <a:bodyPr/>
        <a:lstStyle/>
        <a:p>
          <a:endParaRPr lang="en-GB"/>
        </a:p>
      </dgm:t>
    </dgm:pt>
    <dgm:pt modelId="{18A1C794-7D6C-48AA-8F2D-F6DCA7C118CF}" type="pres">
      <dgm:prSet presAssocID="{6B0FF040-72EF-44AB-A9DB-2C44E1F7A47F}" presName="node" presStyleLbl="node1" presStyleIdx="6" presStyleCnt="10" custScaleX="124962">
        <dgm:presLayoutVars>
          <dgm:bulletEnabled val="1"/>
        </dgm:presLayoutVars>
      </dgm:prSet>
      <dgm:spPr/>
      <dgm:t>
        <a:bodyPr/>
        <a:lstStyle/>
        <a:p>
          <a:endParaRPr lang="en-GB"/>
        </a:p>
      </dgm:t>
    </dgm:pt>
    <dgm:pt modelId="{5F6816C9-8473-4023-B272-BC5AC31875E5}" type="pres">
      <dgm:prSet presAssocID="{614BF866-6C5F-449C-8C78-8988C835275B}" presName="Name9" presStyleLbl="parChTrans1D2" presStyleIdx="7" presStyleCnt="10"/>
      <dgm:spPr/>
      <dgm:t>
        <a:bodyPr/>
        <a:lstStyle/>
        <a:p>
          <a:endParaRPr lang="en-GB"/>
        </a:p>
      </dgm:t>
    </dgm:pt>
    <dgm:pt modelId="{B865779A-3ECB-493C-8C95-0052C5A0DB38}" type="pres">
      <dgm:prSet presAssocID="{614BF866-6C5F-449C-8C78-8988C835275B}" presName="connTx" presStyleLbl="parChTrans1D2" presStyleIdx="7" presStyleCnt="10"/>
      <dgm:spPr/>
      <dgm:t>
        <a:bodyPr/>
        <a:lstStyle/>
        <a:p>
          <a:endParaRPr lang="en-GB"/>
        </a:p>
      </dgm:t>
    </dgm:pt>
    <dgm:pt modelId="{5E1584F6-5DAC-48B1-B6D4-88ECDE1B73DE}" type="pres">
      <dgm:prSet presAssocID="{93F1F347-1778-4B6D-A2ED-04D68B2C4D15}" presName="node" presStyleLbl="node1" presStyleIdx="7" presStyleCnt="10" custScaleX="133690">
        <dgm:presLayoutVars>
          <dgm:bulletEnabled val="1"/>
        </dgm:presLayoutVars>
      </dgm:prSet>
      <dgm:spPr/>
      <dgm:t>
        <a:bodyPr/>
        <a:lstStyle/>
        <a:p>
          <a:endParaRPr lang="en-US"/>
        </a:p>
      </dgm:t>
    </dgm:pt>
    <dgm:pt modelId="{FED9D3AA-44A7-4594-9C4C-779538699D99}" type="pres">
      <dgm:prSet presAssocID="{CA90C519-4C48-4123-8751-EF6B39970D41}" presName="Name9" presStyleLbl="parChTrans1D2" presStyleIdx="8" presStyleCnt="10"/>
      <dgm:spPr/>
      <dgm:t>
        <a:bodyPr/>
        <a:lstStyle/>
        <a:p>
          <a:endParaRPr lang="en-GB"/>
        </a:p>
      </dgm:t>
    </dgm:pt>
    <dgm:pt modelId="{E811AABA-5808-47D0-BCB7-E94D3C9D666F}" type="pres">
      <dgm:prSet presAssocID="{CA90C519-4C48-4123-8751-EF6B39970D41}" presName="connTx" presStyleLbl="parChTrans1D2" presStyleIdx="8" presStyleCnt="10"/>
      <dgm:spPr/>
      <dgm:t>
        <a:bodyPr/>
        <a:lstStyle/>
        <a:p>
          <a:endParaRPr lang="en-GB"/>
        </a:p>
      </dgm:t>
    </dgm:pt>
    <dgm:pt modelId="{7C1C2252-530A-4FE4-846A-9E4C28F83064}" type="pres">
      <dgm:prSet presAssocID="{CD742BE3-8DED-4128-B647-EA3D195EBABB}" presName="node" presStyleLbl="node1" presStyleIdx="8" presStyleCnt="10">
        <dgm:presLayoutVars>
          <dgm:bulletEnabled val="1"/>
        </dgm:presLayoutVars>
      </dgm:prSet>
      <dgm:spPr/>
      <dgm:t>
        <a:bodyPr/>
        <a:lstStyle/>
        <a:p>
          <a:endParaRPr lang="en-US"/>
        </a:p>
      </dgm:t>
    </dgm:pt>
    <dgm:pt modelId="{26302536-C2F2-4EDC-A251-8E982C8BCB5E}" type="pres">
      <dgm:prSet presAssocID="{D9E810BE-E2EA-4BF9-84B8-C93501DA0B25}" presName="Name9" presStyleLbl="parChTrans1D2" presStyleIdx="9" presStyleCnt="10"/>
      <dgm:spPr/>
      <dgm:t>
        <a:bodyPr/>
        <a:lstStyle/>
        <a:p>
          <a:endParaRPr lang="en-GB"/>
        </a:p>
      </dgm:t>
    </dgm:pt>
    <dgm:pt modelId="{E561E461-31D1-403D-81F1-1BB3C4A77A9F}" type="pres">
      <dgm:prSet presAssocID="{D9E810BE-E2EA-4BF9-84B8-C93501DA0B25}" presName="connTx" presStyleLbl="parChTrans1D2" presStyleIdx="9" presStyleCnt="10"/>
      <dgm:spPr/>
      <dgm:t>
        <a:bodyPr/>
        <a:lstStyle/>
        <a:p>
          <a:endParaRPr lang="en-GB"/>
        </a:p>
      </dgm:t>
    </dgm:pt>
    <dgm:pt modelId="{5F16EBED-F81B-46BF-9C34-2A0C8BCF6CCB}" type="pres">
      <dgm:prSet presAssocID="{2A0EC63A-AB8B-4A81-A618-08F68E036F06}" presName="node" presStyleLbl="node1" presStyleIdx="9" presStyleCnt="10" custScaleX="124298">
        <dgm:presLayoutVars>
          <dgm:bulletEnabled val="1"/>
        </dgm:presLayoutVars>
      </dgm:prSet>
      <dgm:spPr/>
      <dgm:t>
        <a:bodyPr/>
        <a:lstStyle/>
        <a:p>
          <a:endParaRPr lang="en-US"/>
        </a:p>
      </dgm:t>
    </dgm:pt>
  </dgm:ptLst>
  <dgm:cxnLst>
    <dgm:cxn modelId="{AE9DFAD8-3C61-42C3-A021-38598FD8B274}" type="presOf" srcId="{0310A1A2-9C31-4F42-8412-1899CCA36BC4}" destId="{1E73F115-6C31-40FE-B87B-CDEC3CE1CE82}" srcOrd="0" destOrd="0" presId="urn:microsoft.com/office/officeart/2005/8/layout/radial1"/>
    <dgm:cxn modelId="{21977DDA-2518-4B4E-8874-4179B5073858}" srcId="{24CDFCC6-6E1E-46FE-986C-9BFC78136249}" destId="{CD742BE3-8DED-4128-B647-EA3D195EBABB}" srcOrd="8" destOrd="0" parTransId="{CA90C519-4C48-4123-8751-EF6B39970D41}" sibTransId="{02E5FDDC-E93F-4F93-95EC-C5E49E90ED04}"/>
    <dgm:cxn modelId="{9313A832-578A-467A-AB1D-7540E0452C2D}" type="presOf" srcId="{80BFDF3B-4287-4C61-A133-776A119C9FBB}" destId="{6FCCC5B8-7837-4D41-BAB6-4C2EE210F9B3}" srcOrd="0" destOrd="0" presId="urn:microsoft.com/office/officeart/2005/8/layout/radial1"/>
    <dgm:cxn modelId="{CF950397-CE04-4E87-8225-B26FBB24C8B3}" type="presOf" srcId="{614BF866-6C5F-449C-8C78-8988C835275B}" destId="{5F6816C9-8473-4023-B272-BC5AC31875E5}" srcOrd="0" destOrd="0" presId="urn:microsoft.com/office/officeart/2005/8/layout/radial1"/>
    <dgm:cxn modelId="{F9A20FE6-EEFC-469B-81A6-6A2CF66217B9}" type="presOf" srcId="{A13DB729-4988-43D9-BBE5-7B1316045304}" destId="{8385389B-CE90-4B8F-8FC1-A9941B078074}" srcOrd="0" destOrd="0" presId="urn:microsoft.com/office/officeart/2005/8/layout/radial1"/>
    <dgm:cxn modelId="{6F2D73A2-AA2D-4BDD-9393-1E6A48701AF5}" type="presOf" srcId="{24CDFCC6-6E1E-46FE-986C-9BFC78136249}" destId="{17E690EA-ADDF-488D-9A8F-EF3A5D2F1F13}" srcOrd="0" destOrd="0" presId="urn:microsoft.com/office/officeart/2005/8/layout/radial1"/>
    <dgm:cxn modelId="{36100FF8-383E-44EC-9718-653EBFDF505E}" type="presOf" srcId="{D9E810BE-E2EA-4BF9-84B8-C93501DA0B25}" destId="{26302536-C2F2-4EDC-A251-8E982C8BCB5E}" srcOrd="0" destOrd="0" presId="urn:microsoft.com/office/officeart/2005/8/layout/radial1"/>
    <dgm:cxn modelId="{54498CEE-1A81-4616-B8D3-EC762889F175}" type="presOf" srcId="{542049A9-4491-48CE-95A5-3CD2998FF7E5}" destId="{03159840-5FB3-4640-96C7-0717E0FC782D}" srcOrd="0" destOrd="0" presId="urn:microsoft.com/office/officeart/2005/8/layout/radial1"/>
    <dgm:cxn modelId="{7D4AC60D-EDA7-4352-9C5E-AB2EFADD55FA}" type="presOf" srcId="{781971E5-06D3-4230-BA19-6DB242C875BC}" destId="{780BF4EB-4E49-452D-89CE-4DE2C257D7C0}" srcOrd="0" destOrd="0" presId="urn:microsoft.com/office/officeart/2005/8/layout/radial1"/>
    <dgm:cxn modelId="{0918A8CF-7D45-48A3-8560-BB43457E98C5}" type="presOf" srcId="{614BF866-6C5F-449C-8C78-8988C835275B}" destId="{B865779A-3ECB-493C-8C95-0052C5A0DB38}" srcOrd="1" destOrd="0" presId="urn:microsoft.com/office/officeart/2005/8/layout/radial1"/>
    <dgm:cxn modelId="{D11898D5-9442-4536-8B42-7AFD9F304A74}" srcId="{24CDFCC6-6E1E-46FE-986C-9BFC78136249}" destId="{C45D6B0F-63E9-4642-870A-41AF1F737127}" srcOrd="3" destOrd="0" parTransId="{79ED5841-6437-43EE-9F10-21145D0C5BD6}" sibTransId="{40EA6071-8814-4697-85A6-BBF18FF12C65}"/>
    <dgm:cxn modelId="{2C84F849-6C80-43B4-ADB4-11FCB0695468}" type="presOf" srcId="{20A10479-B541-42D8-B586-A67DAA787DB3}" destId="{DB1D9577-3F17-4DB6-A053-94FAE3C83EC0}" srcOrd="0" destOrd="0" presId="urn:microsoft.com/office/officeart/2005/8/layout/radial1"/>
    <dgm:cxn modelId="{8412DEE4-92FF-4E78-878F-4AF9DA17CD4B}" type="presOf" srcId="{C70DBDE4-5DF6-419B-91E0-96893188A9EE}" destId="{329D212F-202B-440B-ADEA-E080868B3B7F}" srcOrd="0" destOrd="0" presId="urn:microsoft.com/office/officeart/2005/8/layout/radial1"/>
    <dgm:cxn modelId="{DF5931E5-5C45-49BC-8FFA-55DB2E2D0BEC}" type="presOf" srcId="{C45D6B0F-63E9-4642-870A-41AF1F737127}" destId="{FBC5BB2A-0F9F-42F3-BBB8-607D16E7CEE5}" srcOrd="0" destOrd="0" presId="urn:microsoft.com/office/officeart/2005/8/layout/radial1"/>
    <dgm:cxn modelId="{E0561291-A528-4687-B939-10690109B1A8}" type="presOf" srcId="{2CDBFF63-4388-4BC0-814D-A6EBFE614173}" destId="{D4A9E5CB-D139-4B3C-B769-E0AB10A9BA03}" srcOrd="1" destOrd="0" presId="urn:microsoft.com/office/officeart/2005/8/layout/radial1"/>
    <dgm:cxn modelId="{6E9B8833-B3E9-4705-8AB3-B04CA7EE9AEA}" srcId="{24CDFCC6-6E1E-46FE-986C-9BFC78136249}" destId="{781971E5-06D3-4230-BA19-6DB242C875BC}" srcOrd="1" destOrd="0" parTransId="{20A10479-B541-42D8-B586-A67DAA787DB3}" sibTransId="{BF5A471B-5517-4D4D-9317-819314E835C2}"/>
    <dgm:cxn modelId="{8FA5C3CB-531B-46FD-BDCA-0624B8E3519E}" srcId="{24CDFCC6-6E1E-46FE-986C-9BFC78136249}" destId="{4962DE7D-BD5A-4972-9138-45606E944AA6}" srcOrd="2" destOrd="0" parTransId="{7043AFF9-1740-4FBB-8E34-BBC5B87CC12E}" sibTransId="{7179AF28-0CFB-444E-B14F-121DEBA4C48A}"/>
    <dgm:cxn modelId="{58147DA1-AF34-4E4E-9A53-D84BEDEE5E34}" srcId="{24CDFCC6-6E1E-46FE-986C-9BFC78136249}" destId="{542049A9-4491-48CE-95A5-3CD2998FF7E5}" srcOrd="4" destOrd="0" parTransId="{EC6CC64A-35B4-4AF4-B29E-EF8FB5A58E2B}" sibTransId="{34AD42DD-31CE-4307-8A7E-70926F8C7D65}"/>
    <dgm:cxn modelId="{F1CD47CD-C994-4751-80CE-2F7B2FAAFBC1}" srcId="{24CDFCC6-6E1E-46FE-986C-9BFC78136249}" destId="{45F688DF-68F5-4367-B5B4-C99594AEBA0C}" srcOrd="0" destOrd="0" parTransId="{80BFDF3B-4287-4C61-A133-776A119C9FBB}" sibTransId="{0E101A74-CB4B-4EB7-B3A8-0ABE2A785647}"/>
    <dgm:cxn modelId="{01163EDF-AB43-4142-851F-C176A18ED6CF}" srcId="{24CDFCC6-6E1E-46FE-986C-9BFC78136249}" destId="{6B0FF040-72EF-44AB-A9DB-2C44E1F7A47F}" srcOrd="6" destOrd="0" parTransId="{2CDBFF63-4388-4BC0-814D-A6EBFE614173}" sibTransId="{FBA42EC1-9287-4F38-AC67-E275E6CA2731}"/>
    <dgm:cxn modelId="{674B236A-E1D3-4AD4-AB62-AE81DF88FD22}" type="presOf" srcId="{93F1F347-1778-4B6D-A2ED-04D68B2C4D15}" destId="{5E1584F6-5DAC-48B1-B6D4-88ECDE1B73DE}" srcOrd="0" destOrd="0" presId="urn:microsoft.com/office/officeart/2005/8/layout/radial1"/>
    <dgm:cxn modelId="{D7E7FC65-EB7F-4D9A-B958-FD03B0CBB053}" type="presOf" srcId="{79ED5841-6437-43EE-9F10-21145D0C5BD6}" destId="{7E706641-E0C6-4B37-A00A-4603EC4D876A}" srcOrd="0" destOrd="0" presId="urn:microsoft.com/office/officeart/2005/8/layout/radial1"/>
    <dgm:cxn modelId="{86B29F3C-1388-4B67-B398-04F44E517EC9}" type="presOf" srcId="{CA90C519-4C48-4123-8751-EF6B39970D41}" destId="{FED9D3AA-44A7-4594-9C4C-779538699D99}" srcOrd="0" destOrd="0" presId="urn:microsoft.com/office/officeart/2005/8/layout/radial1"/>
    <dgm:cxn modelId="{E87AD9B7-F80C-4F3D-B4DB-0665A8065F1F}" type="presOf" srcId="{80BFDF3B-4287-4C61-A133-776A119C9FBB}" destId="{E169F1A2-C34C-49E9-80A0-7BDF79D67B7A}" srcOrd="1" destOrd="0" presId="urn:microsoft.com/office/officeart/2005/8/layout/radial1"/>
    <dgm:cxn modelId="{EE8ACA9A-2EF3-4FC8-A75F-E6E17AB1796D}" type="presOf" srcId="{7043AFF9-1740-4FBB-8E34-BBC5B87CC12E}" destId="{22A7F5E8-353D-4D5A-85DD-5ADEAE4E4AC9}" srcOrd="0" destOrd="0" presId="urn:microsoft.com/office/officeart/2005/8/layout/radial1"/>
    <dgm:cxn modelId="{54B9D5AC-F298-411E-9142-E21B687211AE}" type="presOf" srcId="{2A0EC63A-AB8B-4A81-A618-08F68E036F06}" destId="{5F16EBED-F81B-46BF-9C34-2A0C8BCF6CCB}" srcOrd="0" destOrd="0" presId="urn:microsoft.com/office/officeart/2005/8/layout/radial1"/>
    <dgm:cxn modelId="{387E1B57-C18F-40E1-811F-7B72F242D49E}" type="presOf" srcId="{EC6CC64A-35B4-4AF4-B29E-EF8FB5A58E2B}" destId="{E23A70E1-0766-4F1F-910F-C83FBEF70000}" srcOrd="1" destOrd="0" presId="urn:microsoft.com/office/officeart/2005/8/layout/radial1"/>
    <dgm:cxn modelId="{30FB6236-B357-4D00-8621-3B1A019A45F5}" srcId="{24CDFCC6-6E1E-46FE-986C-9BFC78136249}" destId="{2A0EC63A-AB8B-4A81-A618-08F68E036F06}" srcOrd="9" destOrd="0" parTransId="{D9E810BE-E2EA-4BF9-84B8-C93501DA0B25}" sibTransId="{CAE979AA-38C2-4E01-AA21-D8B06B09041A}"/>
    <dgm:cxn modelId="{C7FE04C7-C6E6-4C52-891F-FF542AF94982}" srcId="{24CDFCC6-6E1E-46FE-986C-9BFC78136249}" destId="{93F1F347-1778-4B6D-A2ED-04D68B2C4D15}" srcOrd="7" destOrd="0" parTransId="{614BF866-6C5F-449C-8C78-8988C835275B}" sibTransId="{499E08CE-BBAE-4169-B7D1-67C31E7493C2}"/>
    <dgm:cxn modelId="{6492671C-F348-4732-B70C-7097C47D876A}" type="presOf" srcId="{CA90C519-4C48-4123-8751-EF6B39970D41}" destId="{E811AABA-5808-47D0-BCB7-E94D3C9D666F}" srcOrd="1" destOrd="0" presId="urn:microsoft.com/office/officeart/2005/8/layout/radial1"/>
    <dgm:cxn modelId="{45DEB60C-C263-4288-B778-AA45AA4F6C26}" type="presOf" srcId="{20A10479-B541-42D8-B586-A67DAA787DB3}" destId="{64162E94-E930-4CD5-A51E-A6547E0ED386}" srcOrd="1" destOrd="0" presId="urn:microsoft.com/office/officeart/2005/8/layout/radial1"/>
    <dgm:cxn modelId="{C7CCAE3C-3535-47D1-ABD6-02DD8E516CF4}" type="presOf" srcId="{79ED5841-6437-43EE-9F10-21145D0C5BD6}" destId="{B0FA2148-406F-4A78-8158-EC3022779334}" srcOrd="1" destOrd="0" presId="urn:microsoft.com/office/officeart/2005/8/layout/radial1"/>
    <dgm:cxn modelId="{004D2CE7-99F0-4B18-811B-D27C8F67BBC9}" type="presOf" srcId="{A13DB729-4988-43D9-BBE5-7B1316045304}" destId="{94B41749-A8AF-4F65-AD74-52EEA78A679F}" srcOrd="1" destOrd="0" presId="urn:microsoft.com/office/officeart/2005/8/layout/radial1"/>
    <dgm:cxn modelId="{A0AF5974-6422-4644-A4D0-04BDD480007B}" type="presOf" srcId="{4962DE7D-BD5A-4972-9138-45606E944AA6}" destId="{30A09F6C-3117-4ADF-9D47-57FA22E51556}" srcOrd="0" destOrd="0" presId="urn:microsoft.com/office/officeart/2005/8/layout/radial1"/>
    <dgm:cxn modelId="{0302BD9E-F28C-4B12-B107-1BA068340ED4}" srcId="{0310A1A2-9C31-4F42-8412-1899CCA36BC4}" destId="{24CDFCC6-6E1E-46FE-986C-9BFC78136249}" srcOrd="0" destOrd="0" parTransId="{2D108580-371A-460B-B73D-7C8738B8B3CA}" sibTransId="{310C7470-33F1-4C58-A244-A7F220EE95CB}"/>
    <dgm:cxn modelId="{0C6391CD-0017-41EB-9F85-9D265BCF9B07}" type="presOf" srcId="{D9E810BE-E2EA-4BF9-84B8-C93501DA0B25}" destId="{E561E461-31D1-403D-81F1-1BB3C4A77A9F}" srcOrd="1" destOrd="0" presId="urn:microsoft.com/office/officeart/2005/8/layout/radial1"/>
    <dgm:cxn modelId="{EE5778B0-A854-4665-B6F7-E8909AB71631}" type="presOf" srcId="{2CDBFF63-4388-4BC0-814D-A6EBFE614173}" destId="{6D8638BF-E6D6-4C82-9A57-7FAA95EC4FED}" srcOrd="0" destOrd="0" presId="urn:microsoft.com/office/officeart/2005/8/layout/radial1"/>
    <dgm:cxn modelId="{37C2A081-760C-4C0E-8E7F-088E0C7553C1}" type="presOf" srcId="{6B0FF040-72EF-44AB-A9DB-2C44E1F7A47F}" destId="{18A1C794-7D6C-48AA-8F2D-F6DCA7C118CF}" srcOrd="0" destOrd="0" presId="urn:microsoft.com/office/officeart/2005/8/layout/radial1"/>
    <dgm:cxn modelId="{A15F397C-9D1D-4745-9E98-97D25716A4DE}" type="presOf" srcId="{EC6CC64A-35B4-4AF4-B29E-EF8FB5A58E2B}" destId="{222C9990-2103-4FA8-B488-F3592DB77872}" srcOrd="0" destOrd="0" presId="urn:microsoft.com/office/officeart/2005/8/layout/radial1"/>
    <dgm:cxn modelId="{18C41E6C-E9ED-4B4F-8718-94D66C656D42}" type="presOf" srcId="{45F688DF-68F5-4367-B5B4-C99594AEBA0C}" destId="{3370F28F-737D-4AF4-8C3F-1AAFDF639DAB}" srcOrd="0" destOrd="0" presId="urn:microsoft.com/office/officeart/2005/8/layout/radial1"/>
    <dgm:cxn modelId="{B592B60A-4E8D-4960-B05B-A2A941EF197C}" type="presOf" srcId="{7043AFF9-1740-4FBB-8E34-BBC5B87CC12E}" destId="{92D85277-8A32-4D7E-A618-77B46385E63B}" srcOrd="1" destOrd="0" presId="urn:microsoft.com/office/officeart/2005/8/layout/radial1"/>
    <dgm:cxn modelId="{2611AE52-81AB-4051-A2E6-C6DE61B73AF5}" type="presOf" srcId="{CD742BE3-8DED-4128-B647-EA3D195EBABB}" destId="{7C1C2252-530A-4FE4-846A-9E4C28F83064}" srcOrd="0" destOrd="0" presId="urn:microsoft.com/office/officeart/2005/8/layout/radial1"/>
    <dgm:cxn modelId="{ABAB8CAB-8C8A-4CCE-9FF7-1029A179690A}" srcId="{24CDFCC6-6E1E-46FE-986C-9BFC78136249}" destId="{C70DBDE4-5DF6-419B-91E0-96893188A9EE}" srcOrd="5" destOrd="0" parTransId="{A13DB729-4988-43D9-BBE5-7B1316045304}" sibTransId="{C9CE0B7C-D4DD-4290-80B7-F87223A122ED}"/>
    <dgm:cxn modelId="{71082BB3-114E-4C47-B962-079B807A5248}" type="presParOf" srcId="{1E73F115-6C31-40FE-B87B-CDEC3CE1CE82}" destId="{17E690EA-ADDF-488D-9A8F-EF3A5D2F1F13}" srcOrd="0" destOrd="0" presId="urn:microsoft.com/office/officeart/2005/8/layout/radial1"/>
    <dgm:cxn modelId="{94833A9A-EED9-452A-AC8B-6E5473A731DD}" type="presParOf" srcId="{1E73F115-6C31-40FE-B87B-CDEC3CE1CE82}" destId="{6FCCC5B8-7837-4D41-BAB6-4C2EE210F9B3}" srcOrd="1" destOrd="0" presId="urn:microsoft.com/office/officeart/2005/8/layout/radial1"/>
    <dgm:cxn modelId="{96E71C35-F058-48D8-8DB0-3A80B9C0941D}" type="presParOf" srcId="{6FCCC5B8-7837-4D41-BAB6-4C2EE210F9B3}" destId="{E169F1A2-C34C-49E9-80A0-7BDF79D67B7A}" srcOrd="0" destOrd="0" presId="urn:microsoft.com/office/officeart/2005/8/layout/radial1"/>
    <dgm:cxn modelId="{DFC332DD-3F38-450D-B5B2-5CAF915524B3}" type="presParOf" srcId="{1E73F115-6C31-40FE-B87B-CDEC3CE1CE82}" destId="{3370F28F-737D-4AF4-8C3F-1AAFDF639DAB}" srcOrd="2" destOrd="0" presId="urn:microsoft.com/office/officeart/2005/8/layout/radial1"/>
    <dgm:cxn modelId="{FC7CAD0C-9428-4ADC-BFF5-44A73BDA957B}" type="presParOf" srcId="{1E73F115-6C31-40FE-B87B-CDEC3CE1CE82}" destId="{DB1D9577-3F17-4DB6-A053-94FAE3C83EC0}" srcOrd="3" destOrd="0" presId="urn:microsoft.com/office/officeart/2005/8/layout/radial1"/>
    <dgm:cxn modelId="{9C9B9342-C7B4-4E1A-98D9-6F4AF164779D}" type="presParOf" srcId="{DB1D9577-3F17-4DB6-A053-94FAE3C83EC0}" destId="{64162E94-E930-4CD5-A51E-A6547E0ED386}" srcOrd="0" destOrd="0" presId="urn:microsoft.com/office/officeart/2005/8/layout/radial1"/>
    <dgm:cxn modelId="{0400B78F-3109-4717-BB02-D6934FAB81CE}" type="presParOf" srcId="{1E73F115-6C31-40FE-B87B-CDEC3CE1CE82}" destId="{780BF4EB-4E49-452D-89CE-4DE2C257D7C0}" srcOrd="4" destOrd="0" presId="urn:microsoft.com/office/officeart/2005/8/layout/radial1"/>
    <dgm:cxn modelId="{20E31C19-4152-47FD-82E3-CB8C387263F8}" type="presParOf" srcId="{1E73F115-6C31-40FE-B87B-CDEC3CE1CE82}" destId="{22A7F5E8-353D-4D5A-85DD-5ADEAE4E4AC9}" srcOrd="5" destOrd="0" presId="urn:microsoft.com/office/officeart/2005/8/layout/radial1"/>
    <dgm:cxn modelId="{1F3BE2F8-CBB2-48BF-B745-5D27382F05F4}" type="presParOf" srcId="{22A7F5E8-353D-4D5A-85DD-5ADEAE4E4AC9}" destId="{92D85277-8A32-4D7E-A618-77B46385E63B}" srcOrd="0" destOrd="0" presId="urn:microsoft.com/office/officeart/2005/8/layout/radial1"/>
    <dgm:cxn modelId="{1547F215-AC35-4F12-B85B-F050D4D5FA21}" type="presParOf" srcId="{1E73F115-6C31-40FE-B87B-CDEC3CE1CE82}" destId="{30A09F6C-3117-4ADF-9D47-57FA22E51556}" srcOrd="6" destOrd="0" presId="urn:microsoft.com/office/officeart/2005/8/layout/radial1"/>
    <dgm:cxn modelId="{C8F0D45F-82FF-45A1-85A3-675ED8B802B1}" type="presParOf" srcId="{1E73F115-6C31-40FE-B87B-CDEC3CE1CE82}" destId="{7E706641-E0C6-4B37-A00A-4603EC4D876A}" srcOrd="7" destOrd="0" presId="urn:microsoft.com/office/officeart/2005/8/layout/radial1"/>
    <dgm:cxn modelId="{984FE0DF-8DC3-47CD-8E53-4DCA2D9D73B6}" type="presParOf" srcId="{7E706641-E0C6-4B37-A00A-4603EC4D876A}" destId="{B0FA2148-406F-4A78-8158-EC3022779334}" srcOrd="0" destOrd="0" presId="urn:microsoft.com/office/officeart/2005/8/layout/radial1"/>
    <dgm:cxn modelId="{35588B6C-1280-403B-81BB-4C57BDB3E818}" type="presParOf" srcId="{1E73F115-6C31-40FE-B87B-CDEC3CE1CE82}" destId="{FBC5BB2A-0F9F-42F3-BBB8-607D16E7CEE5}" srcOrd="8" destOrd="0" presId="urn:microsoft.com/office/officeart/2005/8/layout/radial1"/>
    <dgm:cxn modelId="{2B308F4D-4243-4A38-B2A6-B1E170646075}" type="presParOf" srcId="{1E73F115-6C31-40FE-B87B-CDEC3CE1CE82}" destId="{222C9990-2103-4FA8-B488-F3592DB77872}" srcOrd="9" destOrd="0" presId="urn:microsoft.com/office/officeart/2005/8/layout/radial1"/>
    <dgm:cxn modelId="{759724F0-2EC0-49DE-AE3B-3876C65A1923}" type="presParOf" srcId="{222C9990-2103-4FA8-B488-F3592DB77872}" destId="{E23A70E1-0766-4F1F-910F-C83FBEF70000}" srcOrd="0" destOrd="0" presId="urn:microsoft.com/office/officeart/2005/8/layout/radial1"/>
    <dgm:cxn modelId="{42F1BF32-D4E3-48CD-9794-1B0B35AF1CE9}" type="presParOf" srcId="{1E73F115-6C31-40FE-B87B-CDEC3CE1CE82}" destId="{03159840-5FB3-4640-96C7-0717E0FC782D}" srcOrd="10" destOrd="0" presId="urn:microsoft.com/office/officeart/2005/8/layout/radial1"/>
    <dgm:cxn modelId="{52B2B40E-3028-459B-9141-7E408688D2E3}" type="presParOf" srcId="{1E73F115-6C31-40FE-B87B-CDEC3CE1CE82}" destId="{8385389B-CE90-4B8F-8FC1-A9941B078074}" srcOrd="11" destOrd="0" presId="urn:microsoft.com/office/officeart/2005/8/layout/radial1"/>
    <dgm:cxn modelId="{90E302BF-0B22-4CA2-9777-ED782E6A494A}" type="presParOf" srcId="{8385389B-CE90-4B8F-8FC1-A9941B078074}" destId="{94B41749-A8AF-4F65-AD74-52EEA78A679F}" srcOrd="0" destOrd="0" presId="urn:microsoft.com/office/officeart/2005/8/layout/radial1"/>
    <dgm:cxn modelId="{96CF2C8D-9892-4848-B963-C8FBB4C1A982}" type="presParOf" srcId="{1E73F115-6C31-40FE-B87B-CDEC3CE1CE82}" destId="{329D212F-202B-440B-ADEA-E080868B3B7F}" srcOrd="12" destOrd="0" presId="urn:microsoft.com/office/officeart/2005/8/layout/radial1"/>
    <dgm:cxn modelId="{54928765-088D-44DE-9149-9A8A80FFCFA0}" type="presParOf" srcId="{1E73F115-6C31-40FE-B87B-CDEC3CE1CE82}" destId="{6D8638BF-E6D6-4C82-9A57-7FAA95EC4FED}" srcOrd="13" destOrd="0" presId="urn:microsoft.com/office/officeart/2005/8/layout/radial1"/>
    <dgm:cxn modelId="{26EB8E78-5115-44AC-93E5-3DFAE9EAEF85}" type="presParOf" srcId="{6D8638BF-E6D6-4C82-9A57-7FAA95EC4FED}" destId="{D4A9E5CB-D139-4B3C-B769-E0AB10A9BA03}" srcOrd="0" destOrd="0" presId="urn:microsoft.com/office/officeart/2005/8/layout/radial1"/>
    <dgm:cxn modelId="{F27D8864-6F83-463E-A145-7B096CECE6A8}" type="presParOf" srcId="{1E73F115-6C31-40FE-B87B-CDEC3CE1CE82}" destId="{18A1C794-7D6C-48AA-8F2D-F6DCA7C118CF}" srcOrd="14" destOrd="0" presId="urn:microsoft.com/office/officeart/2005/8/layout/radial1"/>
    <dgm:cxn modelId="{05B0132C-A407-4CC8-8563-96B9ED519A74}" type="presParOf" srcId="{1E73F115-6C31-40FE-B87B-CDEC3CE1CE82}" destId="{5F6816C9-8473-4023-B272-BC5AC31875E5}" srcOrd="15" destOrd="0" presId="urn:microsoft.com/office/officeart/2005/8/layout/radial1"/>
    <dgm:cxn modelId="{4FF1793F-77E1-41F7-B48F-ABE43C707526}" type="presParOf" srcId="{5F6816C9-8473-4023-B272-BC5AC31875E5}" destId="{B865779A-3ECB-493C-8C95-0052C5A0DB38}" srcOrd="0" destOrd="0" presId="urn:microsoft.com/office/officeart/2005/8/layout/radial1"/>
    <dgm:cxn modelId="{DA2B0EDE-F783-4828-85B1-9A575A72505C}" type="presParOf" srcId="{1E73F115-6C31-40FE-B87B-CDEC3CE1CE82}" destId="{5E1584F6-5DAC-48B1-B6D4-88ECDE1B73DE}" srcOrd="16" destOrd="0" presId="urn:microsoft.com/office/officeart/2005/8/layout/radial1"/>
    <dgm:cxn modelId="{AC76112C-B5A9-4B8E-9634-2E0A78F318BF}" type="presParOf" srcId="{1E73F115-6C31-40FE-B87B-CDEC3CE1CE82}" destId="{FED9D3AA-44A7-4594-9C4C-779538699D99}" srcOrd="17" destOrd="0" presId="urn:microsoft.com/office/officeart/2005/8/layout/radial1"/>
    <dgm:cxn modelId="{2C2F1242-3345-45BB-B555-98BCC8A19369}" type="presParOf" srcId="{FED9D3AA-44A7-4594-9C4C-779538699D99}" destId="{E811AABA-5808-47D0-BCB7-E94D3C9D666F}" srcOrd="0" destOrd="0" presId="urn:microsoft.com/office/officeart/2005/8/layout/radial1"/>
    <dgm:cxn modelId="{49EF249D-3D1D-4DB3-B2E9-9E5E4E9D4315}" type="presParOf" srcId="{1E73F115-6C31-40FE-B87B-CDEC3CE1CE82}" destId="{7C1C2252-530A-4FE4-846A-9E4C28F83064}" srcOrd="18" destOrd="0" presId="urn:microsoft.com/office/officeart/2005/8/layout/radial1"/>
    <dgm:cxn modelId="{55D3B83E-8819-4A86-8D0D-B839089929DB}" type="presParOf" srcId="{1E73F115-6C31-40FE-B87B-CDEC3CE1CE82}" destId="{26302536-C2F2-4EDC-A251-8E982C8BCB5E}" srcOrd="19" destOrd="0" presId="urn:microsoft.com/office/officeart/2005/8/layout/radial1"/>
    <dgm:cxn modelId="{3217FE8F-21B9-42EB-9BD4-56FE62E17247}" type="presParOf" srcId="{26302536-C2F2-4EDC-A251-8E982C8BCB5E}" destId="{E561E461-31D1-403D-81F1-1BB3C4A77A9F}" srcOrd="0" destOrd="0" presId="urn:microsoft.com/office/officeart/2005/8/layout/radial1"/>
    <dgm:cxn modelId="{51DFCB63-B09B-4652-963A-77BEE4973985}" type="presParOf" srcId="{1E73F115-6C31-40FE-B87B-CDEC3CE1CE82}" destId="{5F16EBED-F81B-46BF-9C34-2A0C8BCF6CCB}"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A446C-8076-4DE3-98EA-045AF619FB09}">
      <dsp:nvSpPr>
        <dsp:cNvPr id="0" name=""/>
        <dsp:cNvSpPr/>
      </dsp:nvSpPr>
      <dsp:spPr>
        <a:xfrm>
          <a:off x="329432" y="268514"/>
          <a:ext cx="1789407" cy="1789407"/>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122D51-8E1F-46C8-9373-A11F3E07C53A}">
      <dsp:nvSpPr>
        <dsp:cNvPr id="0" name=""/>
        <dsp:cNvSpPr/>
      </dsp:nvSpPr>
      <dsp:spPr>
        <a:xfrm>
          <a:off x="329432" y="268514"/>
          <a:ext cx="1789407" cy="1789407"/>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1312E0-55A5-4CA1-97DA-E1DA0A22E3A0}">
      <dsp:nvSpPr>
        <dsp:cNvPr id="0" name=""/>
        <dsp:cNvSpPr/>
      </dsp:nvSpPr>
      <dsp:spPr>
        <a:xfrm>
          <a:off x="329432" y="268514"/>
          <a:ext cx="1789407" cy="178940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5A57D-DB10-4FEA-A51B-FEDD51B2E2A0}">
      <dsp:nvSpPr>
        <dsp:cNvPr id="0" name=""/>
        <dsp:cNvSpPr/>
      </dsp:nvSpPr>
      <dsp:spPr>
        <a:xfrm>
          <a:off x="329432" y="268514"/>
          <a:ext cx="1789407" cy="1789407"/>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53169-E85C-42FE-9D27-FDF2FA04C8B5}">
      <dsp:nvSpPr>
        <dsp:cNvPr id="0" name=""/>
        <dsp:cNvSpPr/>
      </dsp:nvSpPr>
      <dsp:spPr>
        <a:xfrm>
          <a:off x="812305" y="751387"/>
          <a:ext cx="823661" cy="823661"/>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Impacts of hazards</a:t>
          </a:r>
          <a:endParaRPr lang="en-GB" sz="1200" b="1" kern="1200" dirty="0"/>
        </a:p>
      </dsp:txBody>
      <dsp:txXfrm>
        <a:off x="932927" y="872009"/>
        <a:ext cx="582417" cy="582417"/>
      </dsp:txXfrm>
    </dsp:sp>
    <dsp:sp modelId="{68F0DD15-57FF-4619-8F4B-9D22029E3EFC}">
      <dsp:nvSpPr>
        <dsp:cNvPr id="0" name=""/>
        <dsp:cNvSpPr/>
      </dsp:nvSpPr>
      <dsp:spPr>
        <a:xfrm>
          <a:off x="935854" y="988"/>
          <a:ext cx="576563" cy="57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t>Injury or harm</a:t>
          </a:r>
          <a:endParaRPr lang="en-GB" sz="700" kern="1200" dirty="0"/>
        </a:p>
      </dsp:txBody>
      <dsp:txXfrm>
        <a:off x="1020290" y="85424"/>
        <a:ext cx="407691" cy="407691"/>
      </dsp:txXfrm>
    </dsp:sp>
    <dsp:sp modelId="{28DCB0FD-6D2E-43B7-9887-094021DAAE05}">
      <dsp:nvSpPr>
        <dsp:cNvPr id="0" name=""/>
        <dsp:cNvSpPr/>
      </dsp:nvSpPr>
      <dsp:spPr>
        <a:xfrm>
          <a:off x="1809802" y="874936"/>
          <a:ext cx="576563" cy="57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t>Illness</a:t>
          </a:r>
          <a:endParaRPr lang="en-GB" sz="700" kern="1200" dirty="0"/>
        </a:p>
      </dsp:txBody>
      <dsp:txXfrm>
        <a:off x="1894238" y="959372"/>
        <a:ext cx="407691" cy="407691"/>
      </dsp:txXfrm>
    </dsp:sp>
    <dsp:sp modelId="{CE606F80-E556-4F5A-A3DD-964B9EB773CB}">
      <dsp:nvSpPr>
        <dsp:cNvPr id="0" name=""/>
        <dsp:cNvSpPr/>
      </dsp:nvSpPr>
      <dsp:spPr>
        <a:xfrm>
          <a:off x="935854" y="1748884"/>
          <a:ext cx="576563" cy="57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t>Poor standards of care</a:t>
          </a:r>
          <a:endParaRPr lang="en-GB" sz="700" kern="1200" dirty="0"/>
        </a:p>
      </dsp:txBody>
      <dsp:txXfrm>
        <a:off x="1020290" y="1833320"/>
        <a:ext cx="407691" cy="407691"/>
      </dsp:txXfrm>
    </dsp:sp>
    <dsp:sp modelId="{864B6E48-16FC-4BE7-B8AD-CE72C4BFCE71}">
      <dsp:nvSpPr>
        <dsp:cNvPr id="0" name=""/>
        <dsp:cNvSpPr/>
      </dsp:nvSpPr>
      <dsp:spPr>
        <a:xfrm>
          <a:off x="61906" y="874936"/>
          <a:ext cx="576563" cy="576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smtClean="0"/>
            <a:t>Financial loss</a:t>
          </a:r>
          <a:endParaRPr lang="en-GB" sz="700" kern="1200" dirty="0"/>
        </a:p>
      </dsp:txBody>
      <dsp:txXfrm>
        <a:off x="146342" y="959372"/>
        <a:ext cx="407691" cy="407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90EA-ADDF-488D-9A8F-EF3A5D2F1F13}">
      <dsp:nvSpPr>
        <dsp:cNvPr id="0" name=""/>
        <dsp:cNvSpPr/>
      </dsp:nvSpPr>
      <dsp:spPr>
        <a:xfrm>
          <a:off x="1970213" y="1895252"/>
          <a:ext cx="890015"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Possible effects</a:t>
          </a:r>
          <a:endParaRPr lang="en-US" sz="1400" kern="1200" dirty="0"/>
        </a:p>
      </dsp:txBody>
      <dsp:txXfrm>
        <a:off x="2100553" y="2025592"/>
        <a:ext cx="629335" cy="629335"/>
      </dsp:txXfrm>
    </dsp:sp>
    <dsp:sp modelId="{6FCCC5B8-7837-4D41-BAB6-4C2EE210F9B3}">
      <dsp:nvSpPr>
        <dsp:cNvPr id="0" name=""/>
        <dsp:cNvSpPr/>
      </dsp:nvSpPr>
      <dsp:spPr>
        <a:xfrm rot="16200000">
          <a:off x="1922353" y="1385270"/>
          <a:ext cx="985736" cy="34227"/>
        </a:xfrm>
        <a:custGeom>
          <a:avLst/>
          <a:gdLst/>
          <a:ahLst/>
          <a:cxnLst/>
          <a:rect l="0" t="0" r="0" b="0"/>
          <a:pathLst>
            <a:path>
              <a:moveTo>
                <a:pt x="0" y="17113"/>
              </a:moveTo>
              <a:lnTo>
                <a:pt x="98573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90578" y="1377740"/>
        <a:ext cx="49286" cy="49286"/>
      </dsp:txXfrm>
    </dsp:sp>
    <dsp:sp modelId="{3370F28F-737D-4AF4-8C3F-1AAFDF639DAB}">
      <dsp:nvSpPr>
        <dsp:cNvPr id="0" name=""/>
        <dsp:cNvSpPr/>
      </dsp:nvSpPr>
      <dsp:spPr>
        <a:xfrm>
          <a:off x="1911673" y="19500"/>
          <a:ext cx="1007097"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Having to attend training or be re-trained.</a:t>
          </a:r>
          <a:endParaRPr lang="en-US" sz="1000" kern="1200" dirty="0"/>
        </a:p>
      </dsp:txBody>
      <dsp:txXfrm>
        <a:off x="2059159" y="149840"/>
        <a:ext cx="712125" cy="629335"/>
      </dsp:txXfrm>
    </dsp:sp>
    <dsp:sp modelId="{DB1D9577-3F17-4DB6-A053-94FAE3C83EC0}">
      <dsp:nvSpPr>
        <dsp:cNvPr id="0" name=""/>
        <dsp:cNvSpPr/>
      </dsp:nvSpPr>
      <dsp:spPr>
        <a:xfrm rot="18360000">
          <a:off x="2473575" y="1564296"/>
          <a:ext cx="985964" cy="34227"/>
        </a:xfrm>
        <a:custGeom>
          <a:avLst/>
          <a:gdLst/>
          <a:ahLst/>
          <a:cxnLst/>
          <a:rect l="0" t="0" r="0" b="0"/>
          <a:pathLst>
            <a:path>
              <a:moveTo>
                <a:pt x="0" y="17113"/>
              </a:moveTo>
              <a:lnTo>
                <a:pt x="985964"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41909" y="1556761"/>
        <a:ext cx="49298" cy="49298"/>
      </dsp:txXfrm>
    </dsp:sp>
    <dsp:sp modelId="{780BF4EB-4E49-452D-89CE-4DE2C257D7C0}">
      <dsp:nvSpPr>
        <dsp:cNvPr id="0" name=""/>
        <dsp:cNvSpPr/>
      </dsp:nvSpPr>
      <dsp:spPr>
        <a:xfrm>
          <a:off x="3073411" y="377736"/>
          <a:ext cx="888698"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Disciplinary action.</a:t>
          </a:r>
          <a:endParaRPr lang="en-US" sz="1000" kern="1200" dirty="0"/>
        </a:p>
      </dsp:txBody>
      <dsp:txXfrm>
        <a:off x="3203558" y="508076"/>
        <a:ext cx="628404" cy="629335"/>
      </dsp:txXfrm>
    </dsp:sp>
    <dsp:sp modelId="{22A7F5E8-353D-4D5A-85DD-5ADEAE4E4AC9}">
      <dsp:nvSpPr>
        <dsp:cNvPr id="0" name=""/>
        <dsp:cNvSpPr/>
      </dsp:nvSpPr>
      <dsp:spPr>
        <a:xfrm rot="20520000">
          <a:off x="2814326" y="2033326"/>
          <a:ext cx="985736" cy="34227"/>
        </a:xfrm>
        <a:custGeom>
          <a:avLst/>
          <a:gdLst/>
          <a:ahLst/>
          <a:cxnLst/>
          <a:rect l="0" t="0" r="0" b="0"/>
          <a:pathLst>
            <a:path>
              <a:moveTo>
                <a:pt x="0" y="17113"/>
              </a:moveTo>
              <a:lnTo>
                <a:pt x="98573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82551" y="2025796"/>
        <a:ext cx="49286" cy="49286"/>
      </dsp:txXfrm>
    </dsp:sp>
    <dsp:sp modelId="{30A09F6C-3117-4ADF-9D47-57FA22E51556}">
      <dsp:nvSpPr>
        <dsp:cNvPr id="0" name=""/>
        <dsp:cNvSpPr/>
      </dsp:nvSpPr>
      <dsp:spPr>
        <a:xfrm>
          <a:off x="3754160" y="1315612"/>
          <a:ext cx="890015"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Suspension.</a:t>
          </a:r>
          <a:endParaRPr lang="en-US" sz="1000" kern="1200" dirty="0"/>
        </a:p>
      </dsp:txBody>
      <dsp:txXfrm>
        <a:off x="3884500" y="1445952"/>
        <a:ext cx="629335" cy="629335"/>
      </dsp:txXfrm>
    </dsp:sp>
    <dsp:sp modelId="{7E706641-E0C6-4B37-A00A-4603EC4D876A}">
      <dsp:nvSpPr>
        <dsp:cNvPr id="0" name=""/>
        <dsp:cNvSpPr/>
      </dsp:nvSpPr>
      <dsp:spPr>
        <a:xfrm rot="1080000">
          <a:off x="2814326" y="2612965"/>
          <a:ext cx="985736" cy="34227"/>
        </a:xfrm>
        <a:custGeom>
          <a:avLst/>
          <a:gdLst/>
          <a:ahLst/>
          <a:cxnLst/>
          <a:rect l="0" t="0" r="0" b="0"/>
          <a:pathLst>
            <a:path>
              <a:moveTo>
                <a:pt x="0" y="17113"/>
              </a:moveTo>
              <a:lnTo>
                <a:pt x="98573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82551" y="2605436"/>
        <a:ext cx="49286" cy="49286"/>
      </dsp:txXfrm>
    </dsp:sp>
    <dsp:sp modelId="{FBC5BB2A-0F9F-42F3-BBB8-607D16E7CEE5}">
      <dsp:nvSpPr>
        <dsp:cNvPr id="0" name=""/>
        <dsp:cNvSpPr/>
      </dsp:nvSpPr>
      <dsp:spPr>
        <a:xfrm>
          <a:off x="3754160" y="2474891"/>
          <a:ext cx="890015"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Dismissal.</a:t>
          </a:r>
          <a:endParaRPr lang="en-US" sz="1000" kern="1200" dirty="0"/>
        </a:p>
      </dsp:txBody>
      <dsp:txXfrm>
        <a:off x="3884500" y="2605231"/>
        <a:ext cx="629335" cy="629335"/>
      </dsp:txXfrm>
    </dsp:sp>
    <dsp:sp modelId="{222C9990-2103-4FA8-B488-F3592DB77872}">
      <dsp:nvSpPr>
        <dsp:cNvPr id="0" name=""/>
        <dsp:cNvSpPr/>
      </dsp:nvSpPr>
      <dsp:spPr>
        <a:xfrm rot="3240000">
          <a:off x="2479693" y="3069990"/>
          <a:ext cx="956283" cy="34227"/>
        </a:xfrm>
        <a:custGeom>
          <a:avLst/>
          <a:gdLst/>
          <a:ahLst/>
          <a:cxnLst/>
          <a:rect l="0" t="0" r="0" b="0"/>
          <a:pathLst>
            <a:path>
              <a:moveTo>
                <a:pt x="0" y="17113"/>
              </a:moveTo>
              <a:lnTo>
                <a:pt x="956283"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933928" y="3063196"/>
        <a:ext cx="47814" cy="47814"/>
      </dsp:txXfrm>
    </dsp:sp>
    <dsp:sp modelId="{03159840-5FB3-4640-96C7-0717E0FC782D}">
      <dsp:nvSpPr>
        <dsp:cNvPr id="0" name=""/>
        <dsp:cNvSpPr/>
      </dsp:nvSpPr>
      <dsp:spPr>
        <a:xfrm>
          <a:off x="2966561" y="3412767"/>
          <a:ext cx="1102399"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Sued for negligence – financial loss.</a:t>
          </a:r>
          <a:endParaRPr lang="en-US" sz="1000" kern="1200" dirty="0"/>
        </a:p>
      </dsp:txBody>
      <dsp:txXfrm>
        <a:off x="3128004" y="3543107"/>
        <a:ext cx="779513" cy="629335"/>
      </dsp:txXfrm>
    </dsp:sp>
    <dsp:sp modelId="{8385389B-CE90-4B8F-8FC1-A9941B078074}">
      <dsp:nvSpPr>
        <dsp:cNvPr id="0" name=""/>
        <dsp:cNvSpPr/>
      </dsp:nvSpPr>
      <dsp:spPr>
        <a:xfrm rot="5400000">
          <a:off x="1922353" y="3261022"/>
          <a:ext cx="985736" cy="34227"/>
        </a:xfrm>
        <a:custGeom>
          <a:avLst/>
          <a:gdLst/>
          <a:ahLst/>
          <a:cxnLst/>
          <a:rect l="0" t="0" r="0" b="0"/>
          <a:pathLst>
            <a:path>
              <a:moveTo>
                <a:pt x="0" y="17113"/>
              </a:moveTo>
              <a:lnTo>
                <a:pt x="98573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90578" y="3253492"/>
        <a:ext cx="49286" cy="49286"/>
      </dsp:txXfrm>
    </dsp:sp>
    <dsp:sp modelId="{329D212F-202B-440B-ADEA-E080868B3B7F}">
      <dsp:nvSpPr>
        <dsp:cNvPr id="0" name=""/>
        <dsp:cNvSpPr/>
      </dsp:nvSpPr>
      <dsp:spPr>
        <a:xfrm>
          <a:off x="1913608" y="3771004"/>
          <a:ext cx="1003225"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Criminal prosecution,</a:t>
          </a:r>
          <a:endParaRPr lang="en-US" sz="1000" kern="1200" dirty="0"/>
        </a:p>
      </dsp:txBody>
      <dsp:txXfrm>
        <a:off x="2060527" y="3901344"/>
        <a:ext cx="709387" cy="629335"/>
      </dsp:txXfrm>
    </dsp:sp>
    <dsp:sp modelId="{6D8638BF-E6D6-4C82-9A57-7FAA95EC4FED}">
      <dsp:nvSpPr>
        <dsp:cNvPr id="0" name=""/>
        <dsp:cNvSpPr/>
      </dsp:nvSpPr>
      <dsp:spPr>
        <a:xfrm rot="7560000">
          <a:off x="1395312" y="3069558"/>
          <a:ext cx="955216" cy="34227"/>
        </a:xfrm>
        <a:custGeom>
          <a:avLst/>
          <a:gdLst/>
          <a:ahLst/>
          <a:cxnLst/>
          <a:rect l="0" t="0" r="0" b="0"/>
          <a:pathLst>
            <a:path>
              <a:moveTo>
                <a:pt x="0" y="17113"/>
              </a:moveTo>
              <a:lnTo>
                <a:pt x="95521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49040" y="3062791"/>
        <a:ext cx="47760" cy="47760"/>
      </dsp:txXfrm>
    </dsp:sp>
    <dsp:sp modelId="{18A1C794-7D6C-48AA-8F2D-F6DCA7C118CF}">
      <dsp:nvSpPr>
        <dsp:cNvPr id="0" name=""/>
        <dsp:cNvSpPr/>
      </dsp:nvSpPr>
      <dsp:spPr>
        <a:xfrm>
          <a:off x="756591" y="3412767"/>
          <a:ext cx="1112181"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Imprisonment</a:t>
          </a:r>
          <a:endParaRPr lang="en-US" sz="1000" kern="1200" dirty="0"/>
        </a:p>
      </dsp:txBody>
      <dsp:txXfrm>
        <a:off x="919466" y="3543107"/>
        <a:ext cx="786431" cy="629335"/>
      </dsp:txXfrm>
    </dsp:sp>
    <dsp:sp modelId="{5F6816C9-8473-4023-B272-BC5AC31875E5}">
      <dsp:nvSpPr>
        <dsp:cNvPr id="0" name=""/>
        <dsp:cNvSpPr/>
      </dsp:nvSpPr>
      <dsp:spPr>
        <a:xfrm rot="9720000">
          <a:off x="1155975" y="2593073"/>
          <a:ext cx="856990" cy="34227"/>
        </a:xfrm>
        <a:custGeom>
          <a:avLst/>
          <a:gdLst/>
          <a:ahLst/>
          <a:cxnLst/>
          <a:rect l="0" t="0" r="0" b="0"/>
          <a:pathLst>
            <a:path>
              <a:moveTo>
                <a:pt x="0" y="17113"/>
              </a:moveTo>
              <a:lnTo>
                <a:pt x="856990"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563046" y="2588762"/>
        <a:ext cx="42849" cy="42849"/>
      </dsp:txXfrm>
    </dsp:sp>
    <dsp:sp modelId="{5E1584F6-5DAC-48B1-B6D4-88ECDE1B73DE}">
      <dsp:nvSpPr>
        <dsp:cNvPr id="0" name=""/>
        <dsp:cNvSpPr/>
      </dsp:nvSpPr>
      <dsp:spPr>
        <a:xfrm>
          <a:off x="36344" y="2474891"/>
          <a:ext cx="1189861"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Loss of professional status – nurse, doctor, social worker, teacher.</a:t>
          </a:r>
          <a:endParaRPr lang="en-US" sz="1000" kern="1200" dirty="0"/>
        </a:p>
      </dsp:txBody>
      <dsp:txXfrm>
        <a:off x="210595" y="2605231"/>
        <a:ext cx="841359" cy="629335"/>
      </dsp:txXfrm>
    </dsp:sp>
    <dsp:sp modelId="{FED9D3AA-44A7-4594-9C4C-779538699D99}">
      <dsp:nvSpPr>
        <dsp:cNvPr id="0" name=""/>
        <dsp:cNvSpPr/>
      </dsp:nvSpPr>
      <dsp:spPr>
        <a:xfrm rot="11880000">
          <a:off x="1030380" y="2033326"/>
          <a:ext cx="985736" cy="34227"/>
        </a:xfrm>
        <a:custGeom>
          <a:avLst/>
          <a:gdLst/>
          <a:ahLst/>
          <a:cxnLst/>
          <a:rect l="0" t="0" r="0" b="0"/>
          <a:pathLst>
            <a:path>
              <a:moveTo>
                <a:pt x="0" y="17113"/>
              </a:moveTo>
              <a:lnTo>
                <a:pt x="985736"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498604" y="2025796"/>
        <a:ext cx="49286" cy="49286"/>
      </dsp:txXfrm>
    </dsp:sp>
    <dsp:sp modelId="{7C1C2252-530A-4FE4-846A-9E4C28F83064}">
      <dsp:nvSpPr>
        <dsp:cNvPr id="0" name=""/>
        <dsp:cNvSpPr/>
      </dsp:nvSpPr>
      <dsp:spPr>
        <a:xfrm>
          <a:off x="186267" y="1315612"/>
          <a:ext cx="890015"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School placed in special measures by Ofsted.</a:t>
          </a:r>
          <a:endParaRPr lang="en-US" sz="1000" kern="1200" dirty="0"/>
        </a:p>
      </dsp:txBody>
      <dsp:txXfrm>
        <a:off x="316607" y="1445952"/>
        <a:ext cx="629335" cy="629335"/>
      </dsp:txXfrm>
    </dsp:sp>
    <dsp:sp modelId="{26302536-C2F2-4EDC-A251-8E982C8BCB5E}">
      <dsp:nvSpPr>
        <dsp:cNvPr id="0" name=""/>
        <dsp:cNvSpPr/>
      </dsp:nvSpPr>
      <dsp:spPr>
        <a:xfrm rot="14040000">
          <a:off x="1394803" y="1576474"/>
          <a:ext cx="955859" cy="34227"/>
        </a:xfrm>
        <a:custGeom>
          <a:avLst/>
          <a:gdLst/>
          <a:ahLst/>
          <a:cxnLst/>
          <a:rect l="0" t="0" r="0" b="0"/>
          <a:pathLst>
            <a:path>
              <a:moveTo>
                <a:pt x="0" y="17113"/>
              </a:moveTo>
              <a:lnTo>
                <a:pt x="955859" y="1711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48836" y="1569691"/>
        <a:ext cx="47792" cy="47792"/>
      </dsp:txXfrm>
    </dsp:sp>
    <dsp:sp modelId="{5F16EBED-F81B-46BF-9C34-2A0C8BCF6CCB}">
      <dsp:nvSpPr>
        <dsp:cNvPr id="0" name=""/>
        <dsp:cNvSpPr/>
      </dsp:nvSpPr>
      <dsp:spPr>
        <a:xfrm>
          <a:off x="759546" y="377736"/>
          <a:ext cx="1106271" cy="89001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Care or health environment fined or closed down.</a:t>
          </a:r>
          <a:endParaRPr lang="en-US" sz="1000" kern="1200" dirty="0"/>
        </a:p>
      </dsp:txBody>
      <dsp:txXfrm>
        <a:off x="921556" y="508076"/>
        <a:ext cx="782251" cy="629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2C121-A507-479E-BAA0-B8794AFFBEE7}" type="datetimeFigureOut">
              <a:rPr lang="en-GB" smtClean="0"/>
              <a:pPr/>
              <a:t>15/01/2020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968F8-F1AE-4B20-9ED3-964DDBA35A16}" type="slidenum">
              <a:rPr lang="en-GB" smtClean="0"/>
              <a:pPr/>
              <a:t>‹#›</a:t>
            </a:fld>
            <a:endParaRPr lang="en-GB" dirty="0"/>
          </a:p>
        </p:txBody>
      </p:sp>
    </p:spTree>
    <p:extLst>
      <p:ext uri="{BB962C8B-B14F-4D97-AF65-F5344CB8AC3E}">
        <p14:creationId xmlns:p14="http://schemas.microsoft.com/office/powerpoint/2010/main" val="380863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A968F8-F1AE-4B20-9ED3-964DDBA35A16}" type="slidenum">
              <a:rPr lang="en-GB" smtClean="0"/>
              <a:pPr/>
              <a:t>3</a:t>
            </a:fld>
            <a:endParaRPr lang="en-GB" dirty="0"/>
          </a:p>
        </p:txBody>
      </p:sp>
    </p:spTree>
    <p:extLst>
      <p:ext uri="{BB962C8B-B14F-4D97-AF65-F5344CB8AC3E}">
        <p14:creationId xmlns:p14="http://schemas.microsoft.com/office/powerpoint/2010/main" val="113093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20541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2304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59251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271793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78534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289351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6276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413718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90281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204153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04F915-3669-4234-844D-EBB5B8B5ED89}" type="datetimeFigureOut">
              <a:rPr lang="en-GB" smtClean="0"/>
              <a:pPr/>
              <a:t>15/01/2020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99962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04F915-3669-4234-844D-EBB5B8B5ED89}" type="datetimeFigureOut">
              <a:rPr lang="en-GB" smtClean="0"/>
              <a:pPr/>
              <a:t>15/01/2020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4F0D84-BB8F-447A-A4AD-7A916CCB1B2D}" type="slidenum">
              <a:rPr lang="en-GB" smtClean="0"/>
              <a:pPr/>
              <a:t>‹#›</a:t>
            </a:fld>
            <a:endParaRPr lang="en-GB" dirty="0"/>
          </a:p>
        </p:txBody>
      </p:sp>
    </p:spTree>
    <p:extLst>
      <p:ext uri="{BB962C8B-B14F-4D97-AF65-F5344CB8AC3E}">
        <p14:creationId xmlns:p14="http://schemas.microsoft.com/office/powerpoint/2010/main" val="380106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od.gov.uk/business-industry/sfbb" TargetMode="External"/><Relationship Id="rId2" Type="http://schemas.openxmlformats.org/officeDocument/2006/relationships/hyperlink" Target="http://www.gov.uk/science/microbiology/listeri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Unit 3 Knowledge Organiser</a:t>
            </a:r>
            <a:br>
              <a:rPr lang="en-GB" b="1" dirty="0" smtClean="0"/>
            </a:br>
            <a:r>
              <a:rPr lang="en-GB" b="1" dirty="0" smtClean="0"/>
              <a:t>Health, safety and security in health and social care.</a:t>
            </a:r>
            <a:endParaRPr lang="en-GB" b="1" dirty="0"/>
          </a:p>
        </p:txBody>
      </p:sp>
      <p:sp>
        <p:nvSpPr>
          <p:cNvPr id="3" name="Subtitle 2"/>
          <p:cNvSpPr>
            <a:spLocks noGrp="1"/>
          </p:cNvSpPr>
          <p:nvPr>
            <p:ph type="subTitle" idx="1"/>
          </p:nvPr>
        </p:nvSpPr>
        <p:spPr/>
        <p:txBody>
          <a:bodyPr>
            <a:noAutofit/>
          </a:bodyPr>
          <a:lstStyle/>
          <a:p>
            <a:pPr algn="l"/>
            <a:r>
              <a:rPr lang="en-GB" sz="2400" b="1" dirty="0" smtClean="0"/>
              <a:t>LO1: </a:t>
            </a:r>
          </a:p>
          <a:p>
            <a:pPr marL="285750" indent="-285750" algn="l">
              <a:buFont typeface="Arial" panose="020B0604020202020204" pitchFamily="34" charset="0"/>
              <a:buChar char="•"/>
            </a:pPr>
            <a:r>
              <a:rPr lang="en-GB" sz="2400" b="1" dirty="0" smtClean="0"/>
              <a:t>Potential hazards</a:t>
            </a:r>
          </a:p>
          <a:p>
            <a:pPr marL="285750" indent="-285750" algn="l">
              <a:buFont typeface="Arial" panose="020B0604020202020204" pitchFamily="34" charset="0"/>
              <a:buChar char="•"/>
            </a:pPr>
            <a:r>
              <a:rPr lang="en-GB" sz="2400" b="1" dirty="0"/>
              <a:t>P</a:t>
            </a:r>
            <a:r>
              <a:rPr lang="en-GB" sz="2400" b="1" dirty="0" smtClean="0"/>
              <a:t>otential impacts of hazards for individuals who require care or support, employees and employers</a:t>
            </a:r>
          </a:p>
          <a:p>
            <a:pPr marL="285750" indent="-285750" algn="l">
              <a:buFont typeface="Arial" panose="020B0604020202020204" pitchFamily="34" charset="0"/>
              <a:buChar char="•"/>
            </a:pPr>
            <a:r>
              <a:rPr lang="en-GB" sz="2400" b="1" dirty="0"/>
              <a:t>H</a:t>
            </a:r>
            <a:r>
              <a:rPr lang="en-GB" sz="2400" b="1" dirty="0" smtClean="0"/>
              <a:t>arm and abuse.</a:t>
            </a:r>
            <a:endParaRPr lang="en-GB" sz="2400" b="1" dirty="0"/>
          </a:p>
        </p:txBody>
      </p:sp>
    </p:spTree>
    <p:extLst>
      <p:ext uri="{BB962C8B-B14F-4D97-AF65-F5344CB8AC3E}">
        <p14:creationId xmlns:p14="http://schemas.microsoft.com/office/powerpoint/2010/main" val="101250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48" y="188640"/>
            <a:ext cx="4375398" cy="288032"/>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t>Food Standards Agency – CCP checklist for residential care homes.</a:t>
            </a:r>
            <a:endParaRPr lang="en-GB" sz="1200" b="1" dirty="0"/>
          </a:p>
        </p:txBody>
      </p:sp>
      <p:graphicFrame>
        <p:nvGraphicFramePr>
          <p:cNvPr id="3" name="Table 2"/>
          <p:cNvGraphicFramePr>
            <a:graphicFrameLocks noGrp="1"/>
          </p:cNvGraphicFramePr>
          <p:nvPr>
            <p:extLst>
              <p:ext uri="{D42A27DB-BD31-4B8C-83A1-F6EECF244321}">
                <p14:modId xmlns:p14="http://schemas.microsoft.com/office/powerpoint/2010/main" val="3609026725"/>
              </p:ext>
            </p:extLst>
          </p:nvPr>
        </p:nvGraphicFramePr>
        <p:xfrm>
          <a:off x="173548" y="580495"/>
          <a:ext cx="5694596" cy="6003634"/>
        </p:xfrm>
        <a:graphic>
          <a:graphicData uri="http://schemas.openxmlformats.org/drawingml/2006/table">
            <a:tbl>
              <a:tblPr firstRow="1" bandRow="1">
                <a:tableStyleId>{7E9639D4-E3E2-4D34-9284-5A2195B3D0D7}</a:tableStyleId>
              </a:tblPr>
              <a:tblGrid>
                <a:gridCol w="2412737">
                  <a:extLst>
                    <a:ext uri="{9D8B030D-6E8A-4147-A177-3AD203B41FA5}">
                      <a16:colId xmlns:a16="http://schemas.microsoft.com/office/drawing/2014/main" val="3531539647"/>
                    </a:ext>
                  </a:extLst>
                </a:gridCol>
                <a:gridCol w="1604464">
                  <a:extLst>
                    <a:ext uri="{9D8B030D-6E8A-4147-A177-3AD203B41FA5}">
                      <a16:colId xmlns:a16="http://schemas.microsoft.com/office/drawing/2014/main" val="429697759"/>
                    </a:ext>
                  </a:extLst>
                </a:gridCol>
                <a:gridCol w="1677395">
                  <a:extLst>
                    <a:ext uri="{9D8B030D-6E8A-4147-A177-3AD203B41FA5}">
                      <a16:colId xmlns:a16="http://schemas.microsoft.com/office/drawing/2014/main" val="372763591"/>
                    </a:ext>
                  </a:extLst>
                </a:gridCol>
              </a:tblGrid>
              <a:tr h="259757">
                <a:tc>
                  <a:txBody>
                    <a:bodyPr/>
                    <a:lstStyle/>
                    <a:p>
                      <a:pPr algn="ctr"/>
                      <a:r>
                        <a:rPr lang="en-US" sz="1000" dirty="0" smtClean="0"/>
                        <a:t>Safety Point</a:t>
                      </a:r>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smtClean="0"/>
                        <a:t>Why?</a:t>
                      </a:r>
                      <a:endParaRPr lang="en-GB" sz="1000" dirty="0"/>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000" dirty="0" smtClean="0"/>
                        <a:t>How do you do this?</a:t>
                      </a:r>
                      <a:endParaRPr lang="en-GB" sz="1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979618"/>
                  </a:ext>
                </a:extLst>
              </a:tr>
              <a:tr h="1439328">
                <a:tc>
                  <a:txBody>
                    <a:bodyPr/>
                    <a:lstStyle/>
                    <a:p>
                      <a:r>
                        <a:rPr lang="en-US" sz="1000" b="1" dirty="0" smtClean="0"/>
                        <a:t>Handwashing:</a:t>
                      </a:r>
                    </a:p>
                    <a:p>
                      <a:pPr marL="171450" indent="-171450">
                        <a:buFont typeface="Arial" panose="020B0604020202020204" pitchFamily="34" charset="0"/>
                        <a:buChar char="•"/>
                      </a:pPr>
                      <a:r>
                        <a:rPr lang="en-US" sz="1000" dirty="0" smtClean="0"/>
                        <a:t>Anyone who works with food should wash their hands before handling it.</a:t>
                      </a:r>
                    </a:p>
                    <a:p>
                      <a:pPr marL="171450" indent="-171450">
                        <a:buFont typeface="Arial" panose="020B0604020202020204" pitchFamily="34" charset="0"/>
                        <a:buChar char="•"/>
                      </a:pPr>
                      <a:r>
                        <a:rPr lang="en-US" sz="1000" dirty="0" smtClean="0"/>
                        <a:t>People with care duties should</a:t>
                      </a:r>
                      <a:r>
                        <a:rPr lang="en-US" sz="1000" baseline="0" dirty="0" smtClean="0"/>
                        <a:t> also wash their hands after: toileting, emptying bed pans, using medical equipment, touching dirty linen or clothing and handling pets or their feeding bowls.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Harmful</a:t>
                      </a:r>
                      <a:r>
                        <a:rPr lang="en-US" sz="1000" baseline="0" dirty="0" smtClean="0"/>
                        <a:t> bacteria can spread very easily from people’s hands to food, equipment and work surfaces.</a:t>
                      </a:r>
                    </a:p>
                    <a:p>
                      <a:pPr marL="171450" indent="-171450">
                        <a:buFont typeface="Arial" panose="020B0604020202020204" pitchFamily="34" charset="0"/>
                        <a:buChar char="•"/>
                      </a:pPr>
                      <a:r>
                        <a:rPr lang="en-US" sz="1000" baseline="0" dirty="0" smtClean="0"/>
                        <a:t>Handwashing is one of the best ways to prevent these bacteria spreading.</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How do you make sure staff wash</a:t>
                      </a:r>
                      <a:r>
                        <a:rPr lang="en-US" sz="1000" baseline="0" dirty="0" smtClean="0"/>
                        <a:t> their hands at these times?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88641"/>
                  </a:ext>
                </a:extLst>
              </a:tr>
              <a:tr h="1599140">
                <a:tc>
                  <a:txBody>
                    <a:bodyPr/>
                    <a:lstStyle/>
                    <a:p>
                      <a:pPr marL="0" indent="0">
                        <a:buFont typeface="Arial" panose="020B0604020202020204" pitchFamily="34" charset="0"/>
                        <a:buNone/>
                      </a:pPr>
                      <a:r>
                        <a:rPr lang="en-US" sz="1000" b="1" dirty="0" smtClean="0"/>
                        <a:t>Food storage</a:t>
                      </a:r>
                      <a:r>
                        <a:rPr lang="en-US" sz="1000" b="1" baseline="0" dirty="0" smtClean="0"/>
                        <a:t> and preparation:</a:t>
                      </a:r>
                    </a:p>
                    <a:p>
                      <a:pPr marL="171450" indent="-171450">
                        <a:buFont typeface="Arial" panose="020B0604020202020204" pitchFamily="34" charset="0"/>
                        <a:buChar char="•"/>
                      </a:pPr>
                      <a:r>
                        <a:rPr lang="en-US" sz="1000" b="0" baseline="0" dirty="0" smtClean="0"/>
                        <a:t>Do not use foods past its ‘use by’ date and fridges are clean and operating below 5°C</a:t>
                      </a:r>
                    </a:p>
                    <a:p>
                      <a:pPr marL="171450" indent="-171450">
                        <a:buFont typeface="Arial" panose="020B0604020202020204" pitchFamily="34" charset="0"/>
                        <a:buChar char="•"/>
                      </a:pPr>
                      <a:r>
                        <a:rPr lang="en-US" sz="1000" b="0" baseline="0" dirty="0" smtClean="0"/>
                        <a:t>Storage instructions on food labels followed.</a:t>
                      </a:r>
                    </a:p>
                    <a:p>
                      <a:pPr marL="171450" indent="-171450">
                        <a:buFont typeface="Arial" panose="020B0604020202020204" pitchFamily="34" charset="0"/>
                        <a:buChar char="•"/>
                      </a:pPr>
                      <a:r>
                        <a:rPr lang="en-US" sz="1000" dirty="0" smtClean="0"/>
                        <a:t>Use open food within to days unless it states</a:t>
                      </a:r>
                      <a:r>
                        <a:rPr lang="en-US" sz="1000" baseline="0" dirty="0" smtClean="0"/>
                        <a:t> otherwise.</a:t>
                      </a:r>
                    </a:p>
                    <a:p>
                      <a:pPr marL="171450" indent="-171450">
                        <a:buFont typeface="Arial" panose="020B0604020202020204" pitchFamily="34" charset="0"/>
                        <a:buChar char="•"/>
                      </a:pPr>
                      <a:r>
                        <a:rPr lang="en-US" sz="1000" baseline="0" dirty="0" smtClean="0"/>
                        <a:t>Keep foods that are ready to eat chilled.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Older people may be more likely to suffer</a:t>
                      </a:r>
                      <a:r>
                        <a:rPr lang="en-US" sz="1000" baseline="0" dirty="0" smtClean="0"/>
                        <a:t> from food poisoning. These checks will help protect residents rom bacteria that could cause illness. – </a:t>
                      </a:r>
                      <a:r>
                        <a:rPr lang="en-US" sz="1000" baseline="0" dirty="0" smtClean="0">
                          <a:hlinkClick r:id="rId2"/>
                        </a:rPr>
                        <a:t>www.gov.uk/science/microbiology/listeria</a:t>
                      </a:r>
                      <a:r>
                        <a:rPr lang="en-US" sz="1000" baseline="0" dirty="0" smtClean="0"/>
                        <a:t> for more info if you want it.</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Are</a:t>
                      </a:r>
                      <a:r>
                        <a:rPr lang="en-US" sz="1000" baseline="0" dirty="0" smtClean="0"/>
                        <a:t> staff trained to make the checks?</a:t>
                      </a:r>
                    </a:p>
                    <a:p>
                      <a:pPr marL="0" indent="0">
                        <a:buFont typeface="Arial" panose="020B0604020202020204" pitchFamily="34" charset="0"/>
                        <a:buNone/>
                      </a:pPr>
                      <a:r>
                        <a:rPr lang="en-US" sz="1000" baseline="0" dirty="0" smtClean="0"/>
                        <a:t>      Yes /No</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898858"/>
                  </a:ext>
                </a:extLst>
              </a:tr>
              <a:tr h="1139468">
                <a:tc>
                  <a:txBody>
                    <a:bodyPr/>
                    <a:lstStyle/>
                    <a:p>
                      <a:r>
                        <a:rPr lang="en-US" sz="1000" b="1" dirty="0" smtClean="0"/>
                        <a:t>Accidents:</a:t>
                      </a:r>
                    </a:p>
                    <a:p>
                      <a:pPr marL="171450" indent="-171450">
                        <a:buFont typeface="Arial" panose="020B0604020202020204" pitchFamily="34" charset="0"/>
                        <a:buChar char="•"/>
                      </a:pPr>
                      <a:r>
                        <a:rPr lang="en-US" sz="1000" b="0" dirty="0" smtClean="0"/>
                        <a:t>Make</a:t>
                      </a:r>
                      <a:r>
                        <a:rPr lang="en-US" sz="1000" b="0" baseline="0" dirty="0" smtClean="0"/>
                        <a:t> sure areas cleaned after an accident such as vomiting or diarrhoea are disinfected thoroughly.</a:t>
                      </a:r>
                    </a:p>
                    <a:p>
                      <a:pPr marL="171450" indent="-171450">
                        <a:buFont typeface="Arial" panose="020B0604020202020204" pitchFamily="34" charset="0"/>
                        <a:buChar char="•"/>
                      </a:pPr>
                      <a:r>
                        <a:rPr lang="en-US" sz="1000" b="0" baseline="0" dirty="0" smtClean="0"/>
                        <a:t>Wear suitable clothing/PPE i.e. disposable apron and hands are washed thoroughly.</a:t>
                      </a:r>
                      <a:endParaRPr lang="en-US" sz="10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Prevents</a:t>
                      </a:r>
                      <a:r>
                        <a:rPr lang="en-US" sz="1000" baseline="0" dirty="0" smtClean="0"/>
                        <a:t> harmful bacteria rom spreading to food from hands or uniforms.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How do you do this?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980459"/>
                  </a:ext>
                </a:extLst>
              </a:tr>
              <a:tr h="1507157">
                <a:tc>
                  <a:txBody>
                    <a:bodyPr/>
                    <a:lstStyle/>
                    <a:p>
                      <a:r>
                        <a:rPr lang="en-US" sz="1000" b="1" dirty="0" smtClean="0"/>
                        <a:t>Meals:</a:t>
                      </a:r>
                    </a:p>
                    <a:p>
                      <a:pPr marL="171450" indent="-171450">
                        <a:buFont typeface="Arial" panose="020B0604020202020204" pitchFamily="34" charset="0"/>
                        <a:buChar char="•"/>
                      </a:pPr>
                      <a:r>
                        <a:rPr lang="en-US" sz="1000" b="0" dirty="0" smtClean="0"/>
                        <a:t>Care staff helping serve meals should wash</a:t>
                      </a:r>
                      <a:r>
                        <a:rPr lang="en-US" sz="1000" b="0" baseline="0" dirty="0" smtClean="0"/>
                        <a:t> their hands thoroughly and put on a clean disposable apron before serving or feeding residents.</a:t>
                      </a:r>
                    </a:p>
                    <a:p>
                      <a:pPr marL="171450" indent="-171450">
                        <a:buFont typeface="Arial" panose="020B0604020202020204" pitchFamily="34" charset="0"/>
                        <a:buChar char="•"/>
                      </a:pPr>
                      <a:r>
                        <a:rPr lang="en-US" sz="1000" b="0" baseline="0" dirty="0" smtClean="0"/>
                        <a:t>Visitors should be made to wash their hands if helping to feed residents.</a:t>
                      </a:r>
                    </a:p>
                    <a:p>
                      <a:pPr marL="171450" indent="-171450">
                        <a:buFont typeface="Arial" panose="020B0604020202020204" pitchFamily="34" charset="0"/>
                        <a:buChar char="•"/>
                      </a:pPr>
                      <a:r>
                        <a:rPr lang="en-US" sz="1000" b="0" baseline="0" dirty="0" smtClean="0"/>
                        <a:t>Visitors should not be allowed in the kitchen.</a:t>
                      </a:r>
                      <a:endParaRPr lang="en-US" sz="10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Helps</a:t>
                      </a:r>
                      <a:r>
                        <a:rPr lang="en-US" sz="1000" baseline="0" dirty="0" smtClean="0"/>
                        <a:t> prevent harmful bacteria spreading to food from our hands and or clothing (uniforms)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smtClean="0"/>
                        <a:t>Are care staff trained</a:t>
                      </a:r>
                      <a:r>
                        <a:rPr lang="en-US" sz="1000" baseline="0" dirty="0" smtClean="0"/>
                        <a:t> to wash their hands and wear aprons before serving food.</a:t>
                      </a:r>
                    </a:p>
                    <a:p>
                      <a:pPr marL="0" indent="0">
                        <a:buFont typeface="Arial" panose="020B0604020202020204" pitchFamily="34" charset="0"/>
                        <a:buNone/>
                      </a:pPr>
                      <a:r>
                        <a:rPr lang="en-US" sz="1000" baseline="0" dirty="0" smtClean="0"/>
                        <a:t>      Yes / No</a:t>
                      </a:r>
                    </a:p>
                    <a:p>
                      <a:pPr marL="171450" indent="-171450">
                        <a:buFont typeface="Arial" panose="020B0604020202020204" pitchFamily="34" charset="0"/>
                        <a:buChar char="•"/>
                      </a:pPr>
                      <a:r>
                        <a:rPr lang="en-US" sz="1000" baseline="0" dirty="0" smtClean="0"/>
                        <a:t>What type of apron do care staff wear when helping with meals?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714208"/>
                  </a:ext>
                </a:extLst>
              </a:tr>
            </a:tbl>
          </a:graphicData>
        </a:graphic>
      </p:graphicFrame>
      <p:sp>
        <p:nvSpPr>
          <p:cNvPr id="4" name="TextBox 3"/>
          <p:cNvSpPr txBox="1"/>
          <p:nvPr/>
        </p:nvSpPr>
        <p:spPr>
          <a:xfrm>
            <a:off x="6012160" y="332656"/>
            <a:ext cx="3024336" cy="6240170"/>
          </a:xfrm>
          <a:prstGeom prst="rect">
            <a:avLst/>
          </a:prstGeom>
          <a:noFill/>
          <a:ln>
            <a:solidFill>
              <a:srgbClr val="C00000"/>
            </a:solidFill>
          </a:ln>
        </p:spPr>
        <p:txBody>
          <a:bodyPr wrap="square" rtlCol="0">
            <a:spAutoFit/>
          </a:bodyPr>
          <a:lstStyle/>
          <a:p>
            <a:r>
              <a:rPr lang="en-US" sz="1100" b="1" dirty="0" smtClean="0"/>
              <a:t>Exam Tips:</a:t>
            </a:r>
          </a:p>
          <a:p>
            <a:pPr marL="285750" indent="-285750">
              <a:buFont typeface="Arial" panose="020B0604020202020204" pitchFamily="34" charset="0"/>
              <a:buChar char="•"/>
            </a:pPr>
            <a:r>
              <a:rPr lang="en-US" sz="1050" dirty="0" smtClean="0"/>
              <a:t>Exam questions are often set in the context of a certain care setting – read the questions carefully and make sure you are answering about the right environment and whether the question is about the service user, employee or employer.</a:t>
            </a:r>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050" dirty="0" smtClean="0"/>
              <a:t>Don’t get your hazards mixed up. For example slipping on vomit is an environmental hazard, however food being covered with vomit is a biological hazard.</a:t>
            </a:r>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050" dirty="0" smtClean="0"/>
              <a:t>For LO1 questions – read questions carefully and make sure that in a scenario question, you can identify different types of abuse and the effect on the individuals being abused.</a:t>
            </a:r>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050" dirty="0" smtClean="0"/>
              <a:t>You must be able to explain the consequences for the abused and to gain the highest marks you have to relate the answer to the scenario in the question and not generalise.</a:t>
            </a:r>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050" dirty="0" smtClean="0"/>
              <a:t>You may be asked to identify key aspects of the Food Safety Act. The table on the left will assist with questions like – state three food safety requirements of a care home.</a:t>
            </a:r>
          </a:p>
          <a:p>
            <a:endParaRPr lang="en-US" sz="1050" dirty="0" smtClean="0"/>
          </a:p>
          <a:p>
            <a:pPr marL="285750" indent="-285750">
              <a:buFont typeface="Arial" panose="020B0604020202020204" pitchFamily="34" charset="0"/>
              <a:buChar char="•"/>
            </a:pPr>
            <a:r>
              <a:rPr lang="en-US" sz="1050" dirty="0" smtClean="0"/>
              <a:t>Read the Basic Food Hygiene Fact Sheet – </a:t>
            </a:r>
            <a:r>
              <a:rPr lang="en-US" sz="1050" dirty="0" smtClean="0">
                <a:hlinkClick r:id="rId3"/>
              </a:rPr>
              <a:t>www.food.gov.uk/business-industry/sfbb</a:t>
            </a:r>
            <a:endParaRPr lang="en-GB" sz="1050" dirty="0" smtClean="0"/>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050" dirty="0" smtClean="0"/>
              <a:t>Always be clear about whether you are writing about an employee, employer or a service user.</a:t>
            </a:r>
          </a:p>
          <a:p>
            <a:endParaRPr lang="en-US" sz="1050" dirty="0" smtClean="0"/>
          </a:p>
          <a:p>
            <a:pPr marL="285750" indent="-285750">
              <a:buFont typeface="Arial" panose="020B0604020202020204" pitchFamily="34" charset="0"/>
              <a:buChar char="•"/>
            </a:pPr>
            <a:r>
              <a:rPr lang="en-US" sz="1050" dirty="0" smtClean="0"/>
              <a:t>Don’t forget – avoiding the need to manual handle is the safest of all options as it completely reduces the risk of injury!</a:t>
            </a:r>
          </a:p>
        </p:txBody>
      </p:sp>
    </p:spTree>
    <p:extLst>
      <p:ext uri="{BB962C8B-B14F-4D97-AF65-F5344CB8AC3E}">
        <p14:creationId xmlns:p14="http://schemas.microsoft.com/office/powerpoint/2010/main" val="347778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3960440" cy="327570"/>
          </a:xfrm>
        </p:spPr>
        <p:style>
          <a:lnRef idx="2">
            <a:schemeClr val="dk1"/>
          </a:lnRef>
          <a:fillRef idx="1">
            <a:schemeClr val="lt1"/>
          </a:fillRef>
          <a:effectRef idx="0">
            <a:schemeClr val="dk1"/>
          </a:effectRef>
          <a:fontRef idx="minor">
            <a:schemeClr val="dk1"/>
          </a:fontRef>
        </p:style>
        <p:txBody>
          <a:bodyPr>
            <a:normAutofit/>
          </a:bodyPr>
          <a:lstStyle/>
          <a:p>
            <a:pPr algn="ctr"/>
            <a:r>
              <a:rPr lang="en-US" sz="1200" b="1" dirty="0" smtClean="0"/>
              <a:t>Manual Handling Operations Regulations 1992</a:t>
            </a:r>
            <a:endParaRPr lang="en-GB" sz="1200" b="1" dirty="0"/>
          </a:p>
        </p:txBody>
      </p:sp>
      <p:sp>
        <p:nvSpPr>
          <p:cNvPr id="3" name="TextBox 2"/>
          <p:cNvSpPr txBox="1"/>
          <p:nvPr/>
        </p:nvSpPr>
        <p:spPr>
          <a:xfrm>
            <a:off x="251520" y="764704"/>
            <a:ext cx="3960440"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In health and social care environments, manual handling for care providers is a big thing. There are a number of situations where individuals requiring care or support (especially those with mobility issues), will need to be assisted safely to move and transfer from one place to another. For example, from a bed to a chair. Injuries can happen easily if methods used are not carried out correctly. Manual handling legislation requires the risk of injury to be reduced as far as possible.</a:t>
            </a:r>
            <a:endParaRPr lang="en-GB" sz="1100" dirty="0"/>
          </a:p>
        </p:txBody>
      </p:sp>
      <p:sp>
        <p:nvSpPr>
          <p:cNvPr id="4" name="TextBox 3"/>
          <p:cNvSpPr txBox="1"/>
          <p:nvPr/>
        </p:nvSpPr>
        <p:spPr>
          <a:xfrm>
            <a:off x="251520" y="2348880"/>
            <a:ext cx="39604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Manual Handling Operations Regulations 1992 </a:t>
            </a:r>
          </a:p>
          <a:p>
            <a:pPr algn="ctr"/>
            <a:r>
              <a:rPr lang="en-US" sz="1200" b="1" dirty="0" smtClean="0"/>
              <a:t>(Amended 2002)</a:t>
            </a:r>
            <a:endParaRPr lang="en-GB" sz="1200" b="1" dirty="0"/>
          </a:p>
        </p:txBody>
      </p:sp>
      <p:graphicFrame>
        <p:nvGraphicFramePr>
          <p:cNvPr id="5" name="Table 4"/>
          <p:cNvGraphicFramePr>
            <a:graphicFrameLocks noGrp="1"/>
          </p:cNvGraphicFramePr>
          <p:nvPr>
            <p:extLst>
              <p:ext uri="{D42A27DB-BD31-4B8C-83A1-F6EECF244321}">
                <p14:modId xmlns:p14="http://schemas.microsoft.com/office/powerpoint/2010/main" val="2613190892"/>
              </p:ext>
            </p:extLst>
          </p:nvPr>
        </p:nvGraphicFramePr>
        <p:xfrm>
          <a:off x="251520" y="2996952"/>
          <a:ext cx="3960440" cy="3515804"/>
        </p:xfrm>
        <a:graphic>
          <a:graphicData uri="http://schemas.openxmlformats.org/drawingml/2006/table">
            <a:tbl>
              <a:tblPr firstRow="1" bandRow="1">
                <a:tableStyleId>{7E9639D4-E3E2-4D34-9284-5A2195B3D0D7}</a:tableStyleId>
              </a:tblPr>
              <a:tblGrid>
                <a:gridCol w="1980220">
                  <a:extLst>
                    <a:ext uri="{9D8B030D-6E8A-4147-A177-3AD203B41FA5}">
                      <a16:colId xmlns:a16="http://schemas.microsoft.com/office/drawing/2014/main" val="4023303237"/>
                    </a:ext>
                  </a:extLst>
                </a:gridCol>
                <a:gridCol w="1980220">
                  <a:extLst>
                    <a:ext uri="{9D8B030D-6E8A-4147-A177-3AD203B41FA5}">
                      <a16:colId xmlns:a16="http://schemas.microsoft.com/office/drawing/2014/main" val="1370245144"/>
                    </a:ext>
                  </a:extLst>
                </a:gridCol>
              </a:tblGrid>
              <a:tr h="406844">
                <a:tc>
                  <a:txBody>
                    <a:bodyPr/>
                    <a:lstStyle/>
                    <a:p>
                      <a:r>
                        <a:rPr lang="en-US" sz="1100" dirty="0" smtClean="0"/>
                        <a:t>Key aspects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Impact on care setting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268901"/>
                  </a:ext>
                </a:extLst>
              </a:tr>
              <a:tr h="406844">
                <a:tc>
                  <a:txBody>
                    <a:bodyPr/>
                    <a:lstStyle/>
                    <a:p>
                      <a:pPr marL="171450" indent="-171450">
                        <a:buFont typeface="Arial" panose="020B0604020202020204" pitchFamily="34" charset="0"/>
                        <a:buChar char="•"/>
                      </a:pPr>
                      <a:r>
                        <a:rPr lang="en-US" sz="1100" dirty="0" smtClean="0"/>
                        <a:t>Avoid</a:t>
                      </a:r>
                      <a:r>
                        <a:rPr lang="en-US" sz="1100" baseline="0" dirty="0" smtClean="0"/>
                        <a:t> the need for manual handling as far as possible.</a:t>
                      </a:r>
                    </a:p>
                    <a:p>
                      <a:pPr marL="0" indent="0">
                        <a:buFont typeface="Arial" panose="020B0604020202020204" pitchFamily="34" charset="0"/>
                        <a:buNone/>
                      </a:pPr>
                      <a:endParaRPr lang="en-US" sz="1100" baseline="0" dirty="0" smtClean="0"/>
                    </a:p>
                    <a:p>
                      <a:pPr marL="171450" indent="-171450">
                        <a:buFont typeface="Arial" panose="020B0604020202020204" pitchFamily="34" charset="0"/>
                        <a:buChar char="•"/>
                      </a:pPr>
                      <a:r>
                        <a:rPr lang="en-US" sz="1100" baseline="0" dirty="0" smtClean="0"/>
                        <a:t>Assess the injury risk for any manual handling that is unavoidable.</a:t>
                      </a:r>
                    </a:p>
                    <a:p>
                      <a:pPr marL="0" indent="0">
                        <a:buFont typeface="Arial" panose="020B0604020202020204" pitchFamily="34" charset="0"/>
                        <a:buNone/>
                      </a:pPr>
                      <a:endParaRPr lang="en-US" sz="1100" baseline="0" dirty="0" smtClean="0"/>
                    </a:p>
                    <a:p>
                      <a:pPr marL="171450" indent="-171450">
                        <a:buFont typeface="Arial" panose="020B0604020202020204" pitchFamily="34" charset="0"/>
                        <a:buChar char="•"/>
                      </a:pPr>
                      <a:r>
                        <a:rPr lang="en-US" sz="1100" baseline="0" dirty="0" smtClean="0"/>
                        <a:t>Take action to reduce the risk of injury as far as possible. </a:t>
                      </a:r>
                    </a:p>
                    <a:p>
                      <a:pPr marL="0" indent="0">
                        <a:buFont typeface="Arial" panose="020B0604020202020204" pitchFamily="34" charset="0"/>
                        <a:buNone/>
                      </a:pPr>
                      <a:endParaRPr lang="en-US" sz="1100" baseline="0" dirty="0" smtClean="0"/>
                    </a:p>
                    <a:p>
                      <a:pPr marL="171450" indent="-171450">
                        <a:buFont typeface="Arial" panose="020B0604020202020204" pitchFamily="34" charset="0"/>
                        <a:buChar char="•"/>
                      </a:pPr>
                      <a:r>
                        <a:rPr lang="en-US" sz="1100" baseline="0" dirty="0" smtClean="0"/>
                        <a:t>Employers mush provide information, training and supervision about safe manual handling.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dirty="0" smtClean="0"/>
                        <a:t>Training must be provided for anyone who needs to carry out manual handling as part of their job role.</a:t>
                      </a:r>
                    </a:p>
                    <a:p>
                      <a:pPr marL="171450" indent="-171450">
                        <a:buFont typeface="Arial" panose="020B0604020202020204" pitchFamily="34" charset="0"/>
                        <a:buChar char="•"/>
                      </a:pPr>
                      <a:r>
                        <a:rPr lang="en-US" sz="1100" dirty="0" smtClean="0"/>
                        <a:t>Any manual handling activities must be</a:t>
                      </a:r>
                      <a:r>
                        <a:rPr lang="en-US" sz="1100" baseline="0" dirty="0" smtClean="0"/>
                        <a:t> risk assessed.</a:t>
                      </a:r>
                    </a:p>
                    <a:p>
                      <a:pPr marL="171450" indent="-171450">
                        <a:buFont typeface="Arial" panose="020B0604020202020204" pitchFamily="34" charset="0"/>
                        <a:buChar char="•"/>
                      </a:pPr>
                      <a:r>
                        <a:rPr lang="en-US" sz="1100" baseline="0" dirty="0" smtClean="0"/>
                        <a:t>Employees must not operate manual handling equipment unless they have been trained to do so.</a:t>
                      </a:r>
                    </a:p>
                    <a:p>
                      <a:pPr marL="171450" indent="-171450">
                        <a:buFont typeface="Arial" panose="020B0604020202020204" pitchFamily="34" charset="0"/>
                        <a:buChar char="•"/>
                      </a:pPr>
                      <a:r>
                        <a:rPr lang="en-US" sz="1100" baseline="0" dirty="0" smtClean="0"/>
                        <a:t>Reduced risk of injury.</a:t>
                      </a:r>
                    </a:p>
                    <a:p>
                      <a:pPr marL="171450" indent="-171450">
                        <a:buFont typeface="Arial" panose="020B0604020202020204" pitchFamily="34" charset="0"/>
                        <a:buChar char="•"/>
                      </a:pPr>
                      <a:r>
                        <a:rPr lang="en-US" sz="1100" baseline="0" dirty="0" smtClean="0"/>
                        <a:t>Reduced need for staff to undertake manual handling unless essential.</a:t>
                      </a:r>
                    </a:p>
                    <a:p>
                      <a:pPr marL="171450" indent="-171450">
                        <a:buFont typeface="Arial" panose="020B0604020202020204" pitchFamily="34" charset="0"/>
                        <a:buChar char="•"/>
                      </a:pPr>
                      <a:r>
                        <a:rPr lang="en-US" sz="1100" baseline="0" dirty="0" smtClean="0"/>
                        <a:t>Lifts should be planned and practiced before doing it for real.</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0664583"/>
                  </a:ext>
                </a:extLst>
              </a:tr>
            </a:tbl>
          </a:graphicData>
        </a:graphic>
      </p:graphicFrame>
      <p:sp>
        <p:nvSpPr>
          <p:cNvPr id="6" name="TextBox 5"/>
          <p:cNvSpPr txBox="1"/>
          <p:nvPr/>
        </p:nvSpPr>
        <p:spPr>
          <a:xfrm>
            <a:off x="5318206" y="260648"/>
            <a:ext cx="230425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Guidance for safe lifting</a:t>
            </a:r>
            <a:endParaRPr lang="en-GB" sz="1200" b="1" dirty="0"/>
          </a:p>
        </p:txBody>
      </p:sp>
      <p:pic>
        <p:nvPicPr>
          <p:cNvPr id="7" name="Picture 6"/>
          <p:cNvPicPr>
            <a:picLocks noChangeAspect="1"/>
          </p:cNvPicPr>
          <p:nvPr/>
        </p:nvPicPr>
        <p:blipFill>
          <a:blip r:embed="rId2" cstate="print"/>
          <a:stretch>
            <a:fillRect/>
          </a:stretch>
        </p:blipFill>
        <p:spPr>
          <a:xfrm>
            <a:off x="4590662" y="736955"/>
            <a:ext cx="2533650" cy="1800225"/>
          </a:xfrm>
          <a:prstGeom prst="rect">
            <a:avLst/>
          </a:prstGeom>
        </p:spPr>
      </p:pic>
      <p:sp>
        <p:nvSpPr>
          <p:cNvPr id="8" name="TextBox 7"/>
          <p:cNvSpPr txBox="1"/>
          <p:nvPr/>
        </p:nvSpPr>
        <p:spPr>
          <a:xfrm>
            <a:off x="7236296" y="766083"/>
            <a:ext cx="1656184" cy="1446550"/>
          </a:xfrm>
          <a:prstGeom prst="rect">
            <a:avLst/>
          </a:prstGeom>
          <a:noFill/>
        </p:spPr>
        <p:txBody>
          <a:bodyPr wrap="square" rtlCol="0">
            <a:spAutoFit/>
          </a:bodyPr>
          <a:lstStyle/>
          <a:p>
            <a:pPr marL="342900" indent="-342900">
              <a:buFont typeface="+mj-lt"/>
              <a:buAutoNum type="arabicPeriod"/>
            </a:pPr>
            <a:r>
              <a:rPr lang="en-US" sz="1100" dirty="0" smtClean="0"/>
              <a:t>Stand with feet apart</a:t>
            </a:r>
          </a:p>
          <a:p>
            <a:pPr marL="342900" indent="-342900">
              <a:buFont typeface="+mj-lt"/>
              <a:buAutoNum type="arabicPeriod"/>
            </a:pPr>
            <a:r>
              <a:rPr lang="en-US" sz="1100" dirty="0" smtClean="0"/>
              <a:t>Bend the knees</a:t>
            </a:r>
          </a:p>
          <a:p>
            <a:pPr marL="342900" indent="-342900">
              <a:buFont typeface="+mj-lt"/>
              <a:buAutoNum type="arabicPeriod"/>
            </a:pPr>
            <a:r>
              <a:rPr lang="en-US" sz="1100" dirty="0" smtClean="0"/>
              <a:t>Keep back straight</a:t>
            </a:r>
          </a:p>
          <a:p>
            <a:pPr marL="342900" indent="-342900">
              <a:buFont typeface="+mj-lt"/>
              <a:buAutoNum type="arabicPeriod"/>
            </a:pPr>
            <a:r>
              <a:rPr lang="en-US" sz="1100" dirty="0" smtClean="0"/>
              <a:t>Lean slightly forward to get a grip of the item</a:t>
            </a:r>
          </a:p>
          <a:p>
            <a:pPr marL="342900" indent="-342900">
              <a:buFont typeface="+mj-lt"/>
              <a:buAutoNum type="arabicPeriod"/>
            </a:pPr>
            <a:r>
              <a:rPr lang="en-US" sz="1100" dirty="0" smtClean="0"/>
              <a:t>Lift smoothly.</a:t>
            </a:r>
            <a:endParaRPr lang="en-GB" sz="1100" dirty="0"/>
          </a:p>
        </p:txBody>
      </p:sp>
      <p:sp>
        <p:nvSpPr>
          <p:cNvPr id="9" name="TextBox 8"/>
          <p:cNvSpPr txBox="1"/>
          <p:nvPr/>
        </p:nvSpPr>
        <p:spPr>
          <a:xfrm>
            <a:off x="4788024" y="2672045"/>
            <a:ext cx="354814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What should manual handling training include?</a:t>
            </a:r>
            <a:endParaRPr lang="en-GB" sz="1200" b="1" dirty="0"/>
          </a:p>
        </p:txBody>
      </p:sp>
      <p:sp>
        <p:nvSpPr>
          <p:cNvPr id="10" name="TextBox 9"/>
          <p:cNvSpPr txBox="1"/>
          <p:nvPr/>
        </p:nvSpPr>
        <p:spPr>
          <a:xfrm>
            <a:off x="4788024" y="3212976"/>
            <a:ext cx="4104456"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US" sz="1100" dirty="0" smtClean="0"/>
              <a:t>Information about risk factors and how/why injuries can happen.</a:t>
            </a:r>
            <a:endParaRPr lang="en-GB" sz="1100" dirty="0" smtClean="0"/>
          </a:p>
          <a:p>
            <a:pPr marL="171450" indent="-171450">
              <a:buFont typeface="Arial" panose="020B0604020202020204" pitchFamily="34" charset="0"/>
              <a:buChar char="•"/>
            </a:pPr>
            <a:r>
              <a:rPr lang="en-US" sz="1100" dirty="0" smtClean="0"/>
              <a:t>Techniques for manual handling safely for tasks in relation to an individuals place of work.</a:t>
            </a:r>
          </a:p>
          <a:p>
            <a:pPr marL="171450" indent="-171450">
              <a:buFont typeface="Arial" panose="020B0604020202020204" pitchFamily="34" charset="0"/>
              <a:buChar char="•"/>
            </a:pPr>
            <a:r>
              <a:rPr lang="en-US" sz="1100" dirty="0" smtClean="0"/>
              <a:t>How to operate mechanical lifting aids, such as; hoists in a care home.</a:t>
            </a:r>
          </a:p>
          <a:p>
            <a:pPr marL="171450" indent="-171450">
              <a:buFont typeface="Arial" panose="020B0604020202020204" pitchFamily="34" charset="0"/>
              <a:buChar char="•"/>
            </a:pPr>
            <a:r>
              <a:rPr lang="en-US" sz="1100" dirty="0" smtClean="0"/>
              <a:t>Practical work to allow the trainer to identify any potential errors and provide advice and correct what the trainee is not doing safely.</a:t>
            </a:r>
          </a:p>
        </p:txBody>
      </p:sp>
      <p:sp>
        <p:nvSpPr>
          <p:cNvPr id="11" name="TextBox 10"/>
          <p:cNvSpPr txBox="1"/>
          <p:nvPr/>
        </p:nvSpPr>
        <p:spPr>
          <a:xfrm>
            <a:off x="4788024" y="4859650"/>
            <a:ext cx="4104456" cy="14927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smtClean="0"/>
              <a:t>Revision idea:</a:t>
            </a:r>
          </a:p>
          <a:p>
            <a:r>
              <a:rPr lang="en-US" sz="1100" dirty="0" smtClean="0"/>
              <a:t>Create a table with the headings as per the example below. For each care setting write a list of situations where manual handling may be required. You will then be able to used these as examples in an exam answer.</a:t>
            </a:r>
          </a:p>
          <a:p>
            <a:endParaRPr lang="en-US" dirty="0" smtClean="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521489992"/>
              </p:ext>
            </p:extLst>
          </p:nvPr>
        </p:nvGraphicFramePr>
        <p:xfrm>
          <a:off x="5285294" y="5877272"/>
          <a:ext cx="3029337" cy="370840"/>
        </p:xfrm>
        <a:graphic>
          <a:graphicData uri="http://schemas.openxmlformats.org/drawingml/2006/table">
            <a:tbl>
              <a:tblPr firstRow="1" bandRow="1">
                <a:tableStyleId>{5C22544A-7EE6-4342-B048-85BDC9FD1C3A}</a:tableStyleId>
              </a:tblPr>
              <a:tblGrid>
                <a:gridCol w="1009779">
                  <a:extLst>
                    <a:ext uri="{9D8B030D-6E8A-4147-A177-3AD203B41FA5}">
                      <a16:colId xmlns:a16="http://schemas.microsoft.com/office/drawing/2014/main" val="887969466"/>
                    </a:ext>
                  </a:extLst>
                </a:gridCol>
                <a:gridCol w="1009779">
                  <a:extLst>
                    <a:ext uri="{9D8B030D-6E8A-4147-A177-3AD203B41FA5}">
                      <a16:colId xmlns:a16="http://schemas.microsoft.com/office/drawing/2014/main" val="1314248903"/>
                    </a:ext>
                  </a:extLst>
                </a:gridCol>
                <a:gridCol w="1009779">
                  <a:extLst>
                    <a:ext uri="{9D8B030D-6E8A-4147-A177-3AD203B41FA5}">
                      <a16:colId xmlns:a16="http://schemas.microsoft.com/office/drawing/2014/main" val="1869225160"/>
                    </a:ext>
                  </a:extLst>
                </a:gridCol>
              </a:tblGrid>
              <a:tr h="370840">
                <a:tc>
                  <a:txBody>
                    <a:bodyPr/>
                    <a:lstStyle/>
                    <a:p>
                      <a:pPr algn="ctr"/>
                      <a:r>
                        <a:rPr lang="en-US" sz="1050" dirty="0" smtClean="0"/>
                        <a:t>Health Care</a:t>
                      </a:r>
                      <a:endParaRPr lang="en-GB" sz="1050" dirty="0"/>
                    </a:p>
                  </a:txBody>
                  <a:tcPr/>
                </a:tc>
                <a:tc>
                  <a:txBody>
                    <a:bodyPr/>
                    <a:lstStyle/>
                    <a:p>
                      <a:pPr algn="ctr"/>
                      <a:r>
                        <a:rPr lang="en-US" sz="1050" dirty="0" smtClean="0"/>
                        <a:t>Social Care</a:t>
                      </a:r>
                      <a:endParaRPr lang="en-GB" sz="1050" dirty="0"/>
                    </a:p>
                  </a:txBody>
                  <a:tcPr/>
                </a:tc>
                <a:tc>
                  <a:txBody>
                    <a:bodyPr/>
                    <a:lstStyle/>
                    <a:p>
                      <a:pPr algn="ctr"/>
                      <a:r>
                        <a:rPr lang="en-US" sz="1050" dirty="0" smtClean="0"/>
                        <a:t>Child Care</a:t>
                      </a:r>
                      <a:endParaRPr lang="en-GB" sz="1050" dirty="0"/>
                    </a:p>
                  </a:txBody>
                  <a:tcPr/>
                </a:tc>
                <a:extLst>
                  <a:ext uri="{0D108BD9-81ED-4DB2-BD59-A6C34878D82A}">
                    <a16:rowId xmlns:a16="http://schemas.microsoft.com/office/drawing/2014/main" val="1110459686"/>
                  </a:ext>
                </a:extLst>
              </a:tr>
            </a:tbl>
          </a:graphicData>
        </a:graphic>
      </p:graphicFrame>
    </p:spTree>
    <p:extLst>
      <p:ext uri="{BB962C8B-B14F-4D97-AF65-F5344CB8AC3E}">
        <p14:creationId xmlns:p14="http://schemas.microsoft.com/office/powerpoint/2010/main" val="719032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4176464" cy="471586"/>
          </a:xfrm>
        </p:spPr>
        <p:style>
          <a:lnRef idx="2">
            <a:schemeClr val="dk1"/>
          </a:lnRef>
          <a:fillRef idx="1">
            <a:schemeClr val="lt1"/>
          </a:fillRef>
          <a:effectRef idx="0">
            <a:schemeClr val="dk1"/>
          </a:effectRef>
          <a:fontRef idx="minor">
            <a:schemeClr val="dk1"/>
          </a:fontRef>
        </p:style>
        <p:txBody>
          <a:bodyPr>
            <a:normAutofit/>
          </a:bodyPr>
          <a:lstStyle/>
          <a:p>
            <a:pPr algn="ctr"/>
            <a:r>
              <a:rPr lang="en-US" sz="1200" b="1" dirty="0" smtClean="0"/>
              <a:t>Reporting of Dangerous Injuries, Diseases and Dangerous Occurrences Regulations 2013</a:t>
            </a:r>
            <a:endParaRPr lang="en-GB" sz="1200" b="1" dirty="0"/>
          </a:p>
        </p:txBody>
      </p:sp>
      <p:sp>
        <p:nvSpPr>
          <p:cNvPr id="4" name="TextBox 3"/>
          <p:cNvSpPr txBox="1"/>
          <p:nvPr/>
        </p:nvSpPr>
        <p:spPr>
          <a:xfrm>
            <a:off x="5220071" y="257985"/>
            <a:ext cx="3622699"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smtClean="0">
                <a:solidFill>
                  <a:srgbClr val="7030A0"/>
                </a:solidFill>
              </a:rPr>
              <a:t>Dermatitis</a:t>
            </a:r>
            <a:r>
              <a:rPr lang="en-US" sz="1100" dirty="0" smtClean="0"/>
              <a:t> – inflammation of the skin, can be sue to contact with an irritant or as a result of an allergic reaction. Symptoms include; itching, redness and in some cases blistering.</a:t>
            </a:r>
          </a:p>
          <a:p>
            <a:r>
              <a:rPr lang="en-US" sz="1100" b="1" dirty="0" smtClean="0">
                <a:solidFill>
                  <a:srgbClr val="7030A0"/>
                </a:solidFill>
              </a:rPr>
              <a:t>Statutory duty </a:t>
            </a:r>
            <a:r>
              <a:rPr lang="en-US" sz="1100" dirty="0" smtClean="0">
                <a:solidFill>
                  <a:schemeClr val="tx1"/>
                </a:solidFill>
              </a:rPr>
              <a:t>– an obligation required by law – something that has to be done.</a:t>
            </a:r>
            <a:endParaRPr lang="en-GB" sz="1100" b="1" dirty="0">
              <a:solidFill>
                <a:srgbClr val="7030A0"/>
              </a:solidFill>
            </a:endParaRPr>
          </a:p>
        </p:txBody>
      </p:sp>
      <p:pic>
        <p:nvPicPr>
          <p:cNvPr id="5" name="Picture 4"/>
          <p:cNvPicPr>
            <a:picLocks noChangeAspect="1"/>
          </p:cNvPicPr>
          <p:nvPr/>
        </p:nvPicPr>
        <p:blipFill>
          <a:blip r:embed="rId2" cstate="print"/>
          <a:stretch>
            <a:fillRect/>
          </a:stretch>
        </p:blipFill>
        <p:spPr>
          <a:xfrm>
            <a:off x="8172400" y="1194393"/>
            <a:ext cx="542591" cy="402371"/>
          </a:xfrm>
          <a:prstGeom prst="rect">
            <a:avLst/>
          </a:prstGeom>
        </p:spPr>
      </p:pic>
      <p:sp>
        <p:nvSpPr>
          <p:cNvPr id="6" name="TextBox 5"/>
          <p:cNvSpPr txBox="1"/>
          <p:nvPr/>
        </p:nvSpPr>
        <p:spPr>
          <a:xfrm>
            <a:off x="179512" y="836712"/>
            <a:ext cx="4680520" cy="5847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This legislation is often known as RIDDOR, it is a legal requirement and requires employers to keep </a:t>
            </a:r>
            <a:r>
              <a:rPr lang="en-US" sz="1100" b="1" dirty="0" smtClean="0"/>
              <a:t>written records of and to report the following incidents to the Health and Safety Executive (HSE).</a:t>
            </a:r>
          </a:p>
          <a:p>
            <a:pPr marL="171450" indent="-171450">
              <a:buFont typeface="Arial" panose="020B0604020202020204" pitchFamily="34" charset="0"/>
              <a:buChar char="•"/>
            </a:pPr>
            <a:r>
              <a:rPr lang="en-US" sz="1100" dirty="0" smtClean="0"/>
              <a:t>Work related accidents that cause death.</a:t>
            </a:r>
          </a:p>
          <a:p>
            <a:pPr marL="171450" indent="-171450">
              <a:buFont typeface="Arial" panose="020B0604020202020204" pitchFamily="34" charset="0"/>
              <a:buChar char="•"/>
            </a:pPr>
            <a:r>
              <a:rPr lang="en-US" sz="1100" dirty="0" smtClean="0"/>
              <a:t>Work related accidents that cause serious injury, such as; loss of sight, serous burns, crush injuries- causing organ damage, hypothermia or heat induced illness.</a:t>
            </a:r>
          </a:p>
          <a:p>
            <a:pPr marL="171450" indent="-171450">
              <a:buFont typeface="Arial" panose="020B0604020202020204" pitchFamily="34" charset="0"/>
              <a:buChar char="•"/>
            </a:pPr>
            <a:r>
              <a:rPr lang="en-US" sz="1100" dirty="0" smtClean="0"/>
              <a:t>Diagnosed cases of specific types of work related diseases, e.g. carpal tunnel syndrome, tendonitis, asbestosis, occupational </a:t>
            </a:r>
            <a:r>
              <a:rPr lang="en-US" sz="1100" b="1" dirty="0" smtClean="0">
                <a:solidFill>
                  <a:srgbClr val="7030A0"/>
                </a:solidFill>
              </a:rPr>
              <a:t>dermatitis</a:t>
            </a:r>
            <a:r>
              <a:rPr lang="en-US" sz="1100" dirty="0" smtClean="0"/>
              <a:t>, occupations cancer, occupational asthma, exposure to biological agents.</a:t>
            </a:r>
          </a:p>
          <a:p>
            <a:pPr marL="171450" indent="-171450">
              <a:buFont typeface="Arial" panose="020B0604020202020204" pitchFamily="34" charset="0"/>
              <a:buChar char="•"/>
            </a:pPr>
            <a:r>
              <a:rPr lang="en-US" sz="1100" dirty="0" smtClean="0"/>
              <a:t>Incidents that have a potential to cause harm – collapse of equipment, chemical spills and leaks, overflowing drains, gas leaks. </a:t>
            </a:r>
          </a:p>
          <a:p>
            <a:endParaRPr lang="en-US" sz="1100" dirty="0"/>
          </a:p>
          <a:p>
            <a:r>
              <a:rPr lang="en-US" sz="1100" b="1" dirty="0" smtClean="0"/>
              <a:t>Records of the following must be kept:</a:t>
            </a:r>
          </a:p>
          <a:p>
            <a:pPr marL="171450" indent="-171450">
              <a:buFont typeface="Arial" panose="020B0604020202020204" pitchFamily="34" charset="0"/>
              <a:buChar char="•"/>
            </a:pPr>
            <a:r>
              <a:rPr lang="en-US" sz="1100" dirty="0" smtClean="0"/>
              <a:t>Any accident, occupational disease or dangerous occurrence that requires reporting under RIDDOR.</a:t>
            </a:r>
          </a:p>
          <a:p>
            <a:pPr marL="171450" indent="-171450">
              <a:buFont typeface="Arial" panose="020B0604020202020204" pitchFamily="34" charset="0"/>
              <a:buChar char="•"/>
            </a:pPr>
            <a:r>
              <a:rPr lang="en-US" sz="1100" dirty="0" smtClean="0"/>
              <a:t>Any other occupational accident causing injuries that result in a worker being away from work for or incapacitated for more than seven working days.</a:t>
            </a:r>
          </a:p>
          <a:p>
            <a:pPr marL="171450" indent="-171450">
              <a:buFont typeface="Arial" panose="020B0604020202020204" pitchFamily="34" charset="0"/>
              <a:buChar char="•"/>
            </a:pPr>
            <a:endParaRPr lang="en-US" sz="1100" dirty="0"/>
          </a:p>
          <a:p>
            <a:r>
              <a:rPr lang="en-US" sz="1100" b="1" dirty="0" smtClean="0"/>
              <a:t>An accident book should be used for any accident (even if not reportable). The following information must be recorded:</a:t>
            </a:r>
          </a:p>
          <a:p>
            <a:pPr marL="171450" indent="-171450">
              <a:buFont typeface="Arial" panose="020B0604020202020204" pitchFamily="34" charset="0"/>
              <a:buChar char="•"/>
            </a:pPr>
            <a:r>
              <a:rPr lang="en-US" sz="1100" dirty="0" smtClean="0"/>
              <a:t>Date, time and place of the event.</a:t>
            </a:r>
          </a:p>
          <a:p>
            <a:pPr marL="171450" indent="-171450">
              <a:buFont typeface="Arial" panose="020B0604020202020204" pitchFamily="34" charset="0"/>
              <a:buChar char="•"/>
            </a:pPr>
            <a:r>
              <a:rPr lang="en-US" sz="1100" dirty="0" smtClean="0"/>
              <a:t>Details of those involved.</a:t>
            </a:r>
          </a:p>
          <a:p>
            <a:pPr marL="171450" indent="-171450">
              <a:buFont typeface="Arial" panose="020B0604020202020204" pitchFamily="34" charset="0"/>
              <a:buChar char="•"/>
            </a:pPr>
            <a:r>
              <a:rPr lang="en-US" sz="1100" dirty="0" smtClean="0"/>
              <a:t>Summary of what has happened.</a:t>
            </a:r>
          </a:p>
          <a:p>
            <a:pPr marL="171450" indent="-171450">
              <a:buFont typeface="Arial" panose="020B0604020202020204" pitchFamily="34" charset="0"/>
              <a:buChar char="•"/>
            </a:pPr>
            <a:r>
              <a:rPr lang="en-US" sz="1100" dirty="0" smtClean="0"/>
              <a:t>Details of injury/illness that resulted.</a:t>
            </a:r>
          </a:p>
          <a:p>
            <a:endParaRPr lang="en-US" sz="1100" dirty="0"/>
          </a:p>
          <a:p>
            <a:r>
              <a:rPr lang="en-US" sz="1100" b="1" dirty="0" smtClean="0"/>
              <a:t>Keeping records enables employers to:</a:t>
            </a:r>
          </a:p>
          <a:p>
            <a:pPr marL="171450" indent="-171450">
              <a:buFont typeface="Arial" panose="020B0604020202020204" pitchFamily="34" charset="0"/>
              <a:buChar char="•"/>
            </a:pPr>
            <a:r>
              <a:rPr lang="en-US" sz="1100" dirty="0" smtClean="0"/>
              <a:t>Collect information to help manage health and safety in their work place safely.</a:t>
            </a:r>
          </a:p>
          <a:p>
            <a:pPr marL="171450" indent="-171450">
              <a:buFont typeface="Arial" panose="020B0604020202020204" pitchFamily="34" charset="0"/>
              <a:buChar char="•"/>
            </a:pPr>
            <a:r>
              <a:rPr lang="en-US" sz="1100" dirty="0" smtClean="0"/>
              <a:t>Information can be used to aid risk assessment.</a:t>
            </a:r>
          </a:p>
          <a:p>
            <a:pPr marL="171450" indent="-171450">
              <a:buFont typeface="Arial" panose="020B0604020202020204" pitchFamily="34" charset="0"/>
              <a:buChar char="•"/>
            </a:pPr>
            <a:r>
              <a:rPr lang="en-US" sz="1100" dirty="0" smtClean="0"/>
              <a:t>Solutions to potential risks can be developed.</a:t>
            </a:r>
          </a:p>
          <a:p>
            <a:pPr marL="171450" indent="-171450">
              <a:buFont typeface="Arial" panose="020B0604020202020204" pitchFamily="34" charset="0"/>
              <a:buChar char="•"/>
            </a:pPr>
            <a:r>
              <a:rPr lang="en-US" sz="1100" dirty="0" smtClean="0"/>
              <a:t>Prevention of injuries and ill-health.</a:t>
            </a:r>
          </a:p>
          <a:p>
            <a:pPr marL="171450" indent="-171450">
              <a:buFont typeface="Arial" panose="020B0604020202020204" pitchFamily="34" charset="0"/>
              <a:buChar char="•"/>
            </a:pPr>
            <a:r>
              <a:rPr lang="en-US" sz="1100" dirty="0" smtClean="0"/>
              <a:t>Help control accidental loss or fines costs.</a:t>
            </a:r>
          </a:p>
        </p:txBody>
      </p:sp>
      <p:sp>
        <p:nvSpPr>
          <p:cNvPr id="7" name="TextBox 6"/>
          <p:cNvSpPr txBox="1"/>
          <p:nvPr/>
        </p:nvSpPr>
        <p:spPr>
          <a:xfrm>
            <a:off x="5220072" y="1663867"/>
            <a:ext cx="3672408" cy="36471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Public Health England (PHE) aims to detect possible outbreaks of disease and epidemics as quickly as possible. The ‘notification of infections diseases’ is the term used to refer to the ‘</a:t>
            </a:r>
            <a:r>
              <a:rPr lang="en-US" sz="1100" b="1" dirty="0" smtClean="0">
                <a:solidFill>
                  <a:srgbClr val="7030A0"/>
                </a:solidFill>
              </a:rPr>
              <a:t>statutory duty</a:t>
            </a:r>
            <a:r>
              <a:rPr lang="en-US" sz="1100" dirty="0" smtClean="0"/>
              <a:t>’ </a:t>
            </a:r>
            <a:r>
              <a:rPr lang="en-US" sz="1100" dirty="0" smtClean="0">
                <a:solidFill>
                  <a:schemeClr val="tx1"/>
                </a:solidFill>
              </a:rPr>
              <a:t>to report notifiable diseases under the the Health Protection (Notification) Regulations 2010.</a:t>
            </a:r>
          </a:p>
          <a:p>
            <a:endParaRPr lang="en-US" sz="1100" dirty="0" smtClean="0">
              <a:solidFill>
                <a:schemeClr val="tx1"/>
              </a:solidFill>
            </a:endParaRPr>
          </a:p>
          <a:p>
            <a:r>
              <a:rPr lang="en-US" sz="1100" b="1" dirty="0" smtClean="0">
                <a:solidFill>
                  <a:schemeClr val="tx1"/>
                </a:solidFill>
              </a:rPr>
              <a:t>Diseases and illnesses that are reportable are:</a:t>
            </a:r>
          </a:p>
          <a:p>
            <a:pPr marL="171450" indent="-171450">
              <a:buFont typeface="Wingdings" panose="05000000000000000000" pitchFamily="2" charset="2"/>
              <a:buChar char="ü"/>
            </a:pPr>
            <a:r>
              <a:rPr lang="en-US" sz="1100" dirty="0" smtClean="0">
                <a:solidFill>
                  <a:schemeClr val="tx1"/>
                </a:solidFill>
              </a:rPr>
              <a:t>Anthrax</a:t>
            </a:r>
          </a:p>
          <a:p>
            <a:pPr marL="171450" indent="-171450">
              <a:buFont typeface="Wingdings" panose="05000000000000000000" pitchFamily="2" charset="2"/>
              <a:buChar char="ü"/>
            </a:pPr>
            <a:r>
              <a:rPr lang="en-US" sz="1100" dirty="0" smtClean="0">
                <a:solidFill>
                  <a:schemeClr val="tx1"/>
                </a:solidFill>
              </a:rPr>
              <a:t>Food poisoning</a:t>
            </a:r>
          </a:p>
          <a:p>
            <a:pPr marL="171450" indent="-171450">
              <a:buFont typeface="Wingdings" panose="05000000000000000000" pitchFamily="2" charset="2"/>
              <a:buChar char="ü"/>
            </a:pPr>
            <a:r>
              <a:rPr lang="en-US" sz="1100" dirty="0" smtClean="0">
                <a:solidFill>
                  <a:schemeClr val="tx1"/>
                </a:solidFill>
              </a:rPr>
              <a:t>Hepatitis</a:t>
            </a:r>
          </a:p>
          <a:p>
            <a:pPr marL="171450" indent="-171450">
              <a:buFont typeface="Wingdings" panose="05000000000000000000" pitchFamily="2" charset="2"/>
              <a:buChar char="ü"/>
            </a:pPr>
            <a:r>
              <a:rPr lang="en-US" sz="1100" dirty="0" smtClean="0">
                <a:solidFill>
                  <a:schemeClr val="tx1"/>
                </a:solidFill>
              </a:rPr>
              <a:t>Legionella / Legionnaire’s disease</a:t>
            </a:r>
          </a:p>
          <a:p>
            <a:pPr marL="171450" indent="-171450">
              <a:buFont typeface="Wingdings" panose="05000000000000000000" pitchFamily="2" charset="2"/>
              <a:buChar char="ü"/>
            </a:pPr>
            <a:r>
              <a:rPr lang="en-US" sz="1100" dirty="0" smtClean="0">
                <a:solidFill>
                  <a:schemeClr val="tx1"/>
                </a:solidFill>
              </a:rPr>
              <a:t>Malaria</a:t>
            </a:r>
          </a:p>
          <a:p>
            <a:pPr marL="171450" indent="-171450">
              <a:buFont typeface="Wingdings" panose="05000000000000000000" pitchFamily="2" charset="2"/>
              <a:buChar char="ü"/>
            </a:pPr>
            <a:r>
              <a:rPr lang="en-US" sz="1100" dirty="0" smtClean="0">
                <a:solidFill>
                  <a:schemeClr val="tx1"/>
                </a:solidFill>
              </a:rPr>
              <a:t>Measles</a:t>
            </a:r>
          </a:p>
          <a:p>
            <a:pPr marL="171450" indent="-171450">
              <a:buFont typeface="Wingdings" panose="05000000000000000000" pitchFamily="2" charset="2"/>
              <a:buChar char="ü"/>
            </a:pPr>
            <a:r>
              <a:rPr lang="en-US" sz="1100" dirty="0" smtClean="0">
                <a:solidFill>
                  <a:schemeClr val="tx1"/>
                </a:solidFill>
              </a:rPr>
              <a:t>Meningitis</a:t>
            </a:r>
          </a:p>
          <a:p>
            <a:pPr marL="171450" indent="-171450">
              <a:buFont typeface="Wingdings" panose="05000000000000000000" pitchFamily="2" charset="2"/>
              <a:buChar char="ü"/>
            </a:pPr>
            <a:r>
              <a:rPr lang="en-US" sz="1100" dirty="0" smtClean="0">
                <a:solidFill>
                  <a:schemeClr val="tx1"/>
                </a:solidFill>
              </a:rPr>
              <a:t>Salmonella</a:t>
            </a:r>
          </a:p>
          <a:p>
            <a:pPr marL="171450" indent="-171450">
              <a:buFont typeface="Wingdings" panose="05000000000000000000" pitchFamily="2" charset="2"/>
              <a:buChar char="ü"/>
            </a:pPr>
            <a:r>
              <a:rPr lang="en-US" sz="1100" dirty="0" smtClean="0">
                <a:solidFill>
                  <a:schemeClr val="tx1"/>
                </a:solidFill>
              </a:rPr>
              <a:t>Tetanus</a:t>
            </a:r>
          </a:p>
          <a:p>
            <a:pPr marL="171450" indent="-171450">
              <a:buFont typeface="Wingdings" panose="05000000000000000000" pitchFamily="2" charset="2"/>
              <a:buChar char="ü"/>
            </a:pPr>
            <a:r>
              <a:rPr lang="en-US" sz="1100" dirty="0" smtClean="0">
                <a:solidFill>
                  <a:schemeClr val="tx1"/>
                </a:solidFill>
              </a:rPr>
              <a:t>Tuberculosis (TB)</a:t>
            </a:r>
          </a:p>
          <a:p>
            <a:pPr marL="171450" indent="-171450">
              <a:buFont typeface="Wingdings" panose="05000000000000000000" pitchFamily="2" charset="2"/>
              <a:buChar char="ü"/>
            </a:pPr>
            <a:r>
              <a:rPr lang="en-US" sz="1100" dirty="0" smtClean="0">
                <a:solidFill>
                  <a:schemeClr val="tx1"/>
                </a:solidFill>
              </a:rPr>
              <a:t>Typhoid</a:t>
            </a:r>
          </a:p>
          <a:p>
            <a:pPr marL="171450" indent="-171450">
              <a:buFont typeface="Wingdings" panose="05000000000000000000" pitchFamily="2" charset="2"/>
              <a:buChar char="ü"/>
            </a:pPr>
            <a:r>
              <a:rPr lang="en-US" sz="1100" dirty="0" smtClean="0">
                <a:solidFill>
                  <a:schemeClr val="tx1"/>
                </a:solidFill>
              </a:rPr>
              <a:t>Typhus</a:t>
            </a:r>
          </a:p>
          <a:p>
            <a:endParaRPr lang="en-US" sz="1100" dirty="0" smtClean="0">
              <a:solidFill>
                <a:schemeClr val="tx1"/>
              </a:solidFill>
            </a:endParaRPr>
          </a:p>
        </p:txBody>
      </p:sp>
      <p:sp>
        <p:nvSpPr>
          <p:cNvPr id="8" name="TextBox 7"/>
          <p:cNvSpPr txBox="1"/>
          <p:nvPr/>
        </p:nvSpPr>
        <p:spPr>
          <a:xfrm>
            <a:off x="5220072" y="5445224"/>
            <a:ext cx="3672408" cy="1123384"/>
          </a:xfrm>
          <a:prstGeom prst="rect">
            <a:avLst/>
          </a:prstGeom>
          <a:noFill/>
          <a:ln>
            <a:solidFill>
              <a:srgbClr val="C00000"/>
            </a:solidFill>
          </a:ln>
        </p:spPr>
        <p:txBody>
          <a:bodyPr wrap="square" rtlCol="0">
            <a:spAutoFit/>
          </a:bodyPr>
          <a:lstStyle/>
          <a:p>
            <a:r>
              <a:rPr lang="en-US" sz="1200" b="1" dirty="0" smtClean="0"/>
              <a:t>Exam tip:</a:t>
            </a:r>
          </a:p>
          <a:p>
            <a:pPr marL="285750" indent="-285750">
              <a:buFont typeface="Arial" panose="020B0604020202020204" pitchFamily="34" charset="0"/>
              <a:buChar char="•"/>
            </a:pPr>
            <a:r>
              <a:rPr lang="en-US" sz="1100" dirty="0" smtClean="0"/>
              <a:t>Learn the key aspects of RIDDOR so you can use the correct terminology when answering exam questions.</a:t>
            </a:r>
          </a:p>
          <a:p>
            <a:pPr marL="285750" indent="-285750">
              <a:buFont typeface="Arial" panose="020B0604020202020204" pitchFamily="34" charset="0"/>
              <a:buChar char="•"/>
            </a:pPr>
            <a:r>
              <a:rPr lang="en-US" sz="1100" dirty="0" smtClean="0"/>
              <a:t>Make sure you use the correct terminology in questions about the Data Protection Act – learn the eight principles!</a:t>
            </a:r>
            <a:endParaRPr lang="en-GB" sz="1100" dirty="0"/>
          </a:p>
        </p:txBody>
      </p:sp>
    </p:spTree>
    <p:extLst>
      <p:ext uri="{BB962C8B-B14F-4D97-AF65-F5344CB8AC3E}">
        <p14:creationId xmlns:p14="http://schemas.microsoft.com/office/powerpoint/2010/main" val="408449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37" y="260648"/>
            <a:ext cx="2071142" cy="399578"/>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t>The Data Protection Act 1998</a:t>
            </a:r>
            <a:endParaRPr lang="en-GB" sz="1200" b="1" dirty="0"/>
          </a:p>
        </p:txBody>
      </p:sp>
      <p:sp>
        <p:nvSpPr>
          <p:cNvPr id="3" name="TextBox 2"/>
          <p:cNvSpPr txBox="1"/>
          <p:nvPr/>
        </p:nvSpPr>
        <p:spPr>
          <a:xfrm>
            <a:off x="251520" y="836712"/>
            <a:ext cx="3384376" cy="3277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Care environments handle data al of the time in the form of; patient records, test results, care plans, staff employment records, emails, phone calls are just some examples of this.</a:t>
            </a:r>
          </a:p>
          <a:p>
            <a:r>
              <a:rPr lang="en-US" sz="1100" dirty="0" smtClean="0"/>
              <a:t>The eight principles of the Data Protection Act (DPA) aim to ensure that the data is only used as it should be and share with only authorised individuals who need to know and that it is kept safe and secure.</a:t>
            </a:r>
          </a:p>
          <a:p>
            <a:endParaRPr lang="en-US" dirty="0" smtClean="0"/>
          </a:p>
          <a:p>
            <a:r>
              <a:rPr lang="en-US" sz="1200" b="1" dirty="0" smtClean="0"/>
              <a:t>The eight principles of the Act state that data should be:</a:t>
            </a:r>
          </a:p>
          <a:p>
            <a:pPr marL="171450" indent="-171450">
              <a:buFont typeface="Wingdings" panose="05000000000000000000" pitchFamily="2" charset="2"/>
              <a:buChar char="Ø"/>
            </a:pPr>
            <a:r>
              <a:rPr lang="en-US" sz="1100" dirty="0" smtClean="0"/>
              <a:t>Processed fairly and lawfully</a:t>
            </a:r>
          </a:p>
          <a:p>
            <a:pPr marL="171450" indent="-171450">
              <a:buFont typeface="Wingdings" panose="05000000000000000000" pitchFamily="2" charset="2"/>
              <a:buChar char="Ø"/>
            </a:pPr>
            <a:r>
              <a:rPr lang="en-US" sz="1100" dirty="0" smtClean="0"/>
              <a:t>Used only for the purposed for which it was intended</a:t>
            </a:r>
          </a:p>
          <a:p>
            <a:pPr marL="171450" indent="-171450">
              <a:buFont typeface="Wingdings" panose="05000000000000000000" pitchFamily="2" charset="2"/>
              <a:buChar char="Ø"/>
            </a:pPr>
            <a:r>
              <a:rPr lang="en-US" sz="1100" dirty="0" smtClean="0"/>
              <a:t>Adequate and relevant but not excessive</a:t>
            </a:r>
          </a:p>
          <a:p>
            <a:pPr marL="171450" indent="-171450">
              <a:buFont typeface="Wingdings" panose="05000000000000000000" pitchFamily="2" charset="2"/>
              <a:buChar char="Ø"/>
            </a:pPr>
            <a:r>
              <a:rPr lang="en-US" sz="1100" dirty="0" smtClean="0"/>
              <a:t>Kept no longer than is necessary</a:t>
            </a:r>
          </a:p>
          <a:p>
            <a:pPr marL="171450" indent="-171450">
              <a:buFont typeface="Wingdings" panose="05000000000000000000" pitchFamily="2" charset="2"/>
              <a:buChar char="Ø"/>
            </a:pPr>
            <a:r>
              <a:rPr lang="en-US" sz="1100" dirty="0" smtClean="0"/>
              <a:t>Processed in line with eh rights of the individual.</a:t>
            </a:r>
          </a:p>
          <a:p>
            <a:pPr marL="171450" indent="-171450">
              <a:buFont typeface="Wingdings" panose="05000000000000000000" pitchFamily="2" charset="2"/>
              <a:buChar char="Ø"/>
            </a:pPr>
            <a:r>
              <a:rPr lang="en-US" sz="1100" dirty="0" smtClean="0"/>
              <a:t>Secured</a:t>
            </a:r>
          </a:p>
          <a:p>
            <a:pPr marL="171450" indent="-171450">
              <a:buFont typeface="Wingdings" panose="05000000000000000000" pitchFamily="2" charset="2"/>
              <a:buChar char="Ø"/>
            </a:pPr>
            <a:r>
              <a:rPr lang="en-US" sz="1100" dirty="0" smtClean="0"/>
              <a:t>Not transferred to other countries outside of the EU</a:t>
            </a:r>
          </a:p>
        </p:txBody>
      </p:sp>
      <p:sp>
        <p:nvSpPr>
          <p:cNvPr id="4" name="TextBox 3"/>
          <p:cNvSpPr txBox="1"/>
          <p:nvPr/>
        </p:nvSpPr>
        <p:spPr>
          <a:xfrm>
            <a:off x="275657" y="5548247"/>
            <a:ext cx="3384376"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smtClean="0">
                <a:solidFill>
                  <a:srgbClr val="7030A0"/>
                </a:solidFill>
              </a:rPr>
              <a:t>Pandemic – </a:t>
            </a:r>
            <a:r>
              <a:rPr lang="en-US" sz="1100" dirty="0" smtClean="0">
                <a:solidFill>
                  <a:schemeClr val="tx1"/>
                </a:solidFill>
              </a:rPr>
              <a:t>When an outbreak of an infectious disease spreads over a wide geographic area, e.g. a whole country. It affects a very high proportion of the population.  </a:t>
            </a:r>
            <a:endParaRPr lang="en-GB" sz="1100" dirty="0">
              <a:solidFill>
                <a:schemeClr val="tx1"/>
              </a:solidFill>
            </a:endParaRPr>
          </a:p>
        </p:txBody>
      </p:sp>
      <p:pic>
        <p:nvPicPr>
          <p:cNvPr id="5" name="Picture 4"/>
          <p:cNvPicPr>
            <a:picLocks noChangeAspect="1"/>
          </p:cNvPicPr>
          <p:nvPr/>
        </p:nvPicPr>
        <p:blipFill>
          <a:blip r:embed="rId2" cstate="print"/>
          <a:stretch>
            <a:fillRect/>
          </a:stretch>
        </p:blipFill>
        <p:spPr>
          <a:xfrm>
            <a:off x="2979279" y="6205384"/>
            <a:ext cx="542591" cy="402371"/>
          </a:xfrm>
          <a:prstGeom prst="rect">
            <a:avLst/>
          </a:prstGeom>
        </p:spPr>
      </p:pic>
      <p:sp>
        <p:nvSpPr>
          <p:cNvPr id="6" name="TextBox 5"/>
          <p:cNvSpPr txBox="1"/>
          <p:nvPr/>
        </p:nvSpPr>
        <p:spPr>
          <a:xfrm>
            <a:off x="239451" y="4457062"/>
            <a:ext cx="3408513"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smtClean="0"/>
              <a:t>Revision idea:</a:t>
            </a:r>
          </a:p>
          <a:p>
            <a:r>
              <a:rPr lang="en-US" sz="1100" dirty="0" smtClean="0"/>
              <a:t>Try to think of an example for each of the eight DPA principles and what a GP surgery, Care home and Nursery do to implement the Data Protection Act.</a:t>
            </a:r>
            <a:endParaRPr lang="en-GB" sz="1100" dirty="0"/>
          </a:p>
        </p:txBody>
      </p:sp>
      <p:sp>
        <p:nvSpPr>
          <p:cNvPr id="7" name="TextBox 6"/>
          <p:cNvSpPr txBox="1"/>
          <p:nvPr/>
        </p:nvSpPr>
        <p:spPr>
          <a:xfrm>
            <a:off x="5004048" y="260648"/>
            <a:ext cx="30243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Civil Contingencies Act 2004</a:t>
            </a:r>
            <a:endParaRPr lang="en-GB" sz="1200" b="1" dirty="0"/>
          </a:p>
        </p:txBody>
      </p:sp>
      <p:sp>
        <p:nvSpPr>
          <p:cNvPr id="8" name="TextBox 7"/>
          <p:cNvSpPr txBox="1"/>
          <p:nvPr/>
        </p:nvSpPr>
        <p:spPr>
          <a:xfrm>
            <a:off x="3923928" y="660226"/>
            <a:ext cx="4968552" cy="36471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The Civil Contingencies Act (CCA) 2004 establishes a clear set of roles and responsibilities for individuals involved in emergency preparation and response at a local level. It requires that organisations in the health system, including; emergency services, local authorities and other NHS bodies are prepared for adverse events and incidents.</a:t>
            </a:r>
          </a:p>
          <a:p>
            <a:r>
              <a:rPr lang="en-US" sz="1100" dirty="0" smtClean="0"/>
              <a:t>There are a number of emergency situations that may affect organisations and its ability to maintain patients’, residents’ or service users’ safety. For example an emergency may result in a health care setting needing shelter for its staff and patients in places of better safety or activating a full site evacuation. </a:t>
            </a:r>
          </a:p>
          <a:p>
            <a:endParaRPr lang="en-US" sz="1100" dirty="0"/>
          </a:p>
          <a:p>
            <a:r>
              <a:rPr lang="en-US" sz="1100" b="1" dirty="0" smtClean="0"/>
              <a:t>Incidents and events might include:</a:t>
            </a:r>
          </a:p>
          <a:p>
            <a:pPr marL="171450" indent="-171450">
              <a:buFont typeface="Arial" panose="020B0604020202020204" pitchFamily="34" charset="0"/>
              <a:buChar char="•"/>
            </a:pPr>
            <a:r>
              <a:rPr lang="en-US" sz="1100" dirty="0" smtClean="0"/>
              <a:t>An explosion of a suspect package</a:t>
            </a:r>
          </a:p>
          <a:p>
            <a:pPr marL="171450" indent="-171450">
              <a:buFont typeface="Arial" panose="020B0604020202020204" pitchFamily="34" charset="0"/>
              <a:buChar char="•"/>
            </a:pPr>
            <a:r>
              <a:rPr lang="en-US" sz="1100" dirty="0" smtClean="0"/>
              <a:t>Extreme weather conditions</a:t>
            </a:r>
          </a:p>
          <a:p>
            <a:pPr marL="171450" indent="-171450">
              <a:buFont typeface="Arial" panose="020B0604020202020204" pitchFamily="34" charset="0"/>
              <a:buChar char="•"/>
            </a:pPr>
            <a:r>
              <a:rPr lang="en-US" sz="1100" dirty="0" smtClean="0"/>
              <a:t>Fire</a:t>
            </a:r>
          </a:p>
          <a:p>
            <a:pPr marL="171450" indent="-171450">
              <a:buFont typeface="Arial" panose="020B0604020202020204" pitchFamily="34" charset="0"/>
              <a:buChar char="•"/>
            </a:pPr>
            <a:r>
              <a:rPr lang="en-US" sz="1100" dirty="0" smtClean="0"/>
              <a:t>Flooding</a:t>
            </a:r>
          </a:p>
          <a:p>
            <a:pPr marL="171450" indent="-171450">
              <a:buFont typeface="Arial" panose="020B0604020202020204" pitchFamily="34" charset="0"/>
              <a:buChar char="•"/>
            </a:pPr>
            <a:r>
              <a:rPr lang="en-US" sz="1100" dirty="0" smtClean="0"/>
              <a:t>Hazardous materials (hazmat) release – chemical, biological, radiation or nuclear.</a:t>
            </a:r>
          </a:p>
          <a:p>
            <a:pPr marL="171450" indent="-171450">
              <a:buFont typeface="Arial" panose="020B0604020202020204" pitchFamily="34" charset="0"/>
              <a:buChar char="•"/>
            </a:pPr>
            <a:r>
              <a:rPr lang="en-US" sz="1100" dirty="0" smtClean="0"/>
              <a:t>Major transport incident  </a:t>
            </a:r>
          </a:p>
          <a:p>
            <a:pPr marL="171450" indent="-171450">
              <a:buFont typeface="Arial" panose="020B0604020202020204" pitchFamily="34" charset="0"/>
              <a:buChar char="•"/>
            </a:pPr>
            <a:r>
              <a:rPr lang="en-US" sz="1100" dirty="0" smtClean="0"/>
              <a:t>Outbreak of an infectious disease</a:t>
            </a:r>
          </a:p>
          <a:p>
            <a:pPr marL="171450" indent="-171450">
              <a:buFont typeface="Arial" panose="020B0604020202020204" pitchFamily="34" charset="0"/>
              <a:buChar char="•"/>
            </a:pPr>
            <a:r>
              <a:rPr lang="en-US" sz="1100" dirty="0" smtClean="0"/>
              <a:t>Pandemic influenza</a:t>
            </a:r>
          </a:p>
          <a:p>
            <a:pPr marL="171450" indent="-171450">
              <a:buFont typeface="Arial" panose="020B0604020202020204" pitchFamily="34" charset="0"/>
              <a:buChar char="•"/>
            </a:pPr>
            <a:r>
              <a:rPr lang="en-US" sz="1100" dirty="0" smtClean="0"/>
              <a:t>Power or utility failure</a:t>
            </a:r>
          </a:p>
          <a:p>
            <a:pPr marL="171450" indent="-171450">
              <a:buFont typeface="Arial" panose="020B0604020202020204" pitchFamily="34" charset="0"/>
              <a:buChar char="•"/>
            </a:pPr>
            <a:r>
              <a:rPr lang="en-US" sz="1100" dirty="0" smtClean="0"/>
              <a:t>Terrorist event</a:t>
            </a:r>
            <a:endParaRPr lang="en-GB" sz="1100" dirty="0"/>
          </a:p>
        </p:txBody>
      </p:sp>
      <p:sp>
        <p:nvSpPr>
          <p:cNvPr id="9" name="TextBox 8"/>
          <p:cNvSpPr txBox="1"/>
          <p:nvPr/>
        </p:nvSpPr>
        <p:spPr>
          <a:xfrm>
            <a:off x="3923928" y="4457062"/>
            <a:ext cx="5040560"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The CCA requires NHS organisations and providers of NHS-funded care, fire, police services and local authorities to show that they can deal with such incidents.  They have to provide plans for their response to a possible major incident and the Act requires organisations to carry out risk assessments and work together to plan their response to both local and national emergencies.</a:t>
            </a:r>
          </a:p>
          <a:p>
            <a:endParaRPr lang="en-US" sz="1100" dirty="0"/>
          </a:p>
          <a:p>
            <a:r>
              <a:rPr lang="en-US" sz="1100" b="1" dirty="0" smtClean="0"/>
              <a:t>Examples:</a:t>
            </a:r>
          </a:p>
          <a:p>
            <a:pPr marL="171450" indent="-171450">
              <a:buFont typeface="Arial" panose="020B0604020202020204" pitchFamily="34" charset="0"/>
              <a:buChar char="•"/>
            </a:pPr>
            <a:r>
              <a:rPr lang="en-US" sz="1100" dirty="0" smtClean="0"/>
              <a:t>Major incident plans</a:t>
            </a:r>
          </a:p>
          <a:p>
            <a:pPr marL="171450" indent="-171450">
              <a:buFont typeface="Arial" panose="020B0604020202020204" pitchFamily="34" charset="0"/>
              <a:buChar char="•"/>
            </a:pPr>
            <a:r>
              <a:rPr lang="en-US" sz="1100" dirty="0" smtClean="0"/>
              <a:t>Plans for management of mass casualties</a:t>
            </a:r>
          </a:p>
          <a:p>
            <a:pPr marL="171450" indent="-171450">
              <a:buFont typeface="Arial" panose="020B0604020202020204" pitchFamily="34" charset="0"/>
              <a:buChar char="•"/>
            </a:pPr>
            <a:r>
              <a:rPr lang="en-US" sz="1100" dirty="0" smtClean="0"/>
              <a:t>Shelter and evacuation planning</a:t>
            </a:r>
          </a:p>
          <a:p>
            <a:pPr marL="171450" indent="-171450">
              <a:buFont typeface="Arial" panose="020B0604020202020204" pitchFamily="34" charset="0"/>
              <a:buChar char="•"/>
            </a:pPr>
            <a:r>
              <a:rPr lang="en-US" sz="1100" dirty="0" smtClean="0"/>
              <a:t>Fire, police or health service response plans</a:t>
            </a:r>
          </a:p>
          <a:p>
            <a:pPr marL="171450" indent="-171450">
              <a:buFont typeface="Arial" panose="020B0604020202020204" pitchFamily="34" charset="0"/>
              <a:buChar char="•"/>
            </a:pPr>
            <a:r>
              <a:rPr lang="en-US" sz="1100" dirty="0" smtClean="0"/>
              <a:t>Lockdown or controlled-access plan</a:t>
            </a:r>
            <a:endParaRPr lang="en-GB" sz="1100" dirty="0"/>
          </a:p>
        </p:txBody>
      </p:sp>
    </p:spTree>
    <p:extLst>
      <p:ext uri="{BB962C8B-B14F-4D97-AF65-F5344CB8AC3E}">
        <p14:creationId xmlns:p14="http://schemas.microsoft.com/office/powerpoint/2010/main" val="2426480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19" y="260648"/>
            <a:ext cx="4104456" cy="327570"/>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latin typeface="+mn-lt"/>
              </a:rPr>
              <a:t>Control of Substances Hazardous to Health 2002</a:t>
            </a:r>
            <a:endParaRPr lang="en-GB" sz="1200" b="1" dirty="0">
              <a:latin typeface="+mn-lt"/>
            </a:endParaRPr>
          </a:p>
        </p:txBody>
      </p:sp>
      <p:sp>
        <p:nvSpPr>
          <p:cNvPr id="3" name="TextBox 2"/>
          <p:cNvSpPr txBox="1"/>
          <p:nvPr/>
        </p:nvSpPr>
        <p:spPr>
          <a:xfrm>
            <a:off x="182918" y="692696"/>
            <a:ext cx="5223267" cy="16158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This legislation is also known as COSHH. There are lots of hazardous substances within care environments. For example; blood, urine, medication and cleaning materials. There is also hazardous waste like soiled bedding and used dressings in some care environments.</a:t>
            </a:r>
          </a:p>
          <a:p>
            <a:endParaRPr lang="en-US" sz="1100" dirty="0"/>
          </a:p>
          <a:p>
            <a:r>
              <a:rPr lang="en-US" sz="1100" dirty="0" smtClean="0"/>
              <a:t>COSHH 2002 regulations require employers to either prevent or reduce their workers’ exposure to substances that a re hazardous to their health.  They have to protect both staff and service users from harm by making sure that potentially dangerous substances are safely stored or disposed of and that staff are properly trained to carry out the tasks.</a:t>
            </a:r>
            <a:endParaRPr lang="en-GB" sz="1100" dirty="0"/>
          </a:p>
        </p:txBody>
      </p:sp>
      <p:sp>
        <p:nvSpPr>
          <p:cNvPr id="4" name="TextBox 3"/>
          <p:cNvSpPr txBox="1"/>
          <p:nvPr/>
        </p:nvSpPr>
        <p:spPr>
          <a:xfrm>
            <a:off x="6012160" y="690951"/>
            <a:ext cx="2952328" cy="46628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What does COSHH cover?</a:t>
            </a:r>
          </a:p>
          <a:p>
            <a:pPr marL="171450" indent="-171450">
              <a:buFont typeface="Arial" panose="020B0604020202020204" pitchFamily="34" charset="0"/>
              <a:buChar char="•"/>
            </a:pPr>
            <a:r>
              <a:rPr lang="en-US" sz="1100" dirty="0" smtClean="0"/>
              <a:t>Storage, labelling and disposal of hazardous substances</a:t>
            </a:r>
          </a:p>
          <a:p>
            <a:pPr marL="171450" indent="-171450">
              <a:buFont typeface="Arial" panose="020B0604020202020204" pitchFamily="34" charset="0"/>
              <a:buChar char="•"/>
            </a:pPr>
            <a:r>
              <a:rPr lang="en-US" sz="1100" dirty="0" smtClean="0"/>
              <a:t>Each work place must have a COSHH file which lists all of the hazardous substances within that setting</a:t>
            </a:r>
          </a:p>
          <a:p>
            <a:pPr marL="171450" indent="-171450">
              <a:buFont typeface="Arial" panose="020B0604020202020204" pitchFamily="34" charset="0"/>
              <a:buChar char="•"/>
            </a:pPr>
            <a:r>
              <a:rPr lang="en-US" sz="1100" dirty="0" smtClean="0"/>
              <a:t>COSHH files must be kept up to date</a:t>
            </a:r>
          </a:p>
          <a:p>
            <a:pPr marL="171450" indent="-171450">
              <a:buFont typeface="Arial" panose="020B0604020202020204" pitchFamily="34" charset="0"/>
              <a:buChar char="•"/>
            </a:pPr>
            <a:r>
              <a:rPr lang="en-US" sz="1100" dirty="0" smtClean="0"/>
              <a:t>Medication and chemicals must be kept in their original containers</a:t>
            </a:r>
          </a:p>
          <a:p>
            <a:pPr marL="171450" indent="-171450">
              <a:buFont typeface="Arial" panose="020B0604020202020204" pitchFamily="34" charset="0"/>
              <a:buChar char="•"/>
            </a:pPr>
            <a:r>
              <a:rPr lang="en-US" sz="1100" dirty="0" smtClean="0"/>
              <a:t>Substances must be stored in a safe and secure place (i.e. locked cupboard)</a:t>
            </a:r>
          </a:p>
          <a:p>
            <a:pPr marL="171450" indent="-171450">
              <a:buFont typeface="Arial" panose="020B0604020202020204" pitchFamily="34" charset="0"/>
              <a:buChar char="•"/>
            </a:pPr>
            <a:r>
              <a:rPr lang="en-US" sz="1100" dirty="0" smtClean="0"/>
              <a:t>Containers must have appropriate safety lids or caps (i.e. push down to turn)</a:t>
            </a:r>
          </a:p>
          <a:p>
            <a:pPr marL="171450" indent="-171450">
              <a:buFont typeface="Arial" panose="020B0604020202020204" pitchFamily="34" charset="0"/>
              <a:buChar char="•"/>
            </a:pPr>
            <a:endParaRPr lang="en-US" sz="1100" dirty="0"/>
          </a:p>
          <a:p>
            <a:r>
              <a:rPr lang="en-US" sz="1100" b="1" dirty="0" smtClean="0"/>
              <a:t>What should be in the COSHH file?</a:t>
            </a:r>
          </a:p>
          <a:p>
            <a:pPr marL="171450" indent="-171450">
              <a:buFont typeface="Arial" panose="020B0604020202020204" pitchFamily="34" charset="0"/>
              <a:buChar char="•"/>
            </a:pPr>
            <a:r>
              <a:rPr lang="en-US" sz="1100" dirty="0" smtClean="0"/>
              <a:t>Hazardous substances identified and named</a:t>
            </a:r>
          </a:p>
          <a:p>
            <a:pPr marL="171450" indent="-171450">
              <a:buFont typeface="Arial" panose="020B0604020202020204" pitchFamily="34" charset="0"/>
              <a:buChar char="•"/>
            </a:pPr>
            <a:r>
              <a:rPr lang="en-US" sz="1100" dirty="0" smtClean="0"/>
              <a:t>Storage locations of hazardous substances</a:t>
            </a:r>
          </a:p>
          <a:p>
            <a:pPr marL="171450" indent="-171450">
              <a:buFont typeface="Arial" panose="020B0604020202020204" pitchFamily="34" charset="0"/>
              <a:buChar char="•"/>
            </a:pPr>
            <a:r>
              <a:rPr lang="en-US" sz="1100" dirty="0" smtClean="0"/>
              <a:t>Identify what the labels on hazardous substance containers mean</a:t>
            </a:r>
          </a:p>
          <a:p>
            <a:pPr marL="171450" indent="-171450">
              <a:buFont typeface="Arial" panose="020B0604020202020204" pitchFamily="34" charset="0"/>
              <a:buChar char="•"/>
            </a:pPr>
            <a:r>
              <a:rPr lang="en-US" sz="1100" dirty="0" smtClean="0"/>
              <a:t>Description of the effects of the hazardous substances</a:t>
            </a:r>
          </a:p>
          <a:p>
            <a:pPr marL="171450" indent="-171450">
              <a:buFont typeface="Arial" panose="020B0604020202020204" pitchFamily="34" charset="0"/>
              <a:buChar char="•"/>
            </a:pPr>
            <a:r>
              <a:rPr lang="en-US" sz="1100" dirty="0" smtClean="0"/>
              <a:t>Must state the maximum time it is safe to be exposed to the hazardous substance</a:t>
            </a:r>
          </a:p>
          <a:p>
            <a:pPr marL="171450" indent="-171450">
              <a:buFont typeface="Arial" panose="020B0604020202020204" pitchFamily="34" charset="0"/>
              <a:buChar char="•"/>
            </a:pPr>
            <a:r>
              <a:rPr lang="en-US" sz="1100" dirty="0" smtClean="0"/>
              <a:t>Description of action to be taken to deal with an emergency involved the hazardous substance. </a:t>
            </a:r>
          </a:p>
          <a:p>
            <a:endParaRPr lang="en-US" sz="1100" dirty="0" smtClean="0">
              <a:solidFill>
                <a:srgbClr val="FF0000"/>
              </a:solidFill>
            </a:endParaRPr>
          </a:p>
        </p:txBody>
      </p:sp>
      <p:pic>
        <p:nvPicPr>
          <p:cNvPr id="6" name="Picture 5"/>
          <p:cNvPicPr>
            <a:picLocks noChangeAspect="1"/>
          </p:cNvPicPr>
          <p:nvPr/>
        </p:nvPicPr>
        <p:blipFill rotWithShape="1">
          <a:blip r:embed="rId2" cstate="print"/>
          <a:srcRect l="1401" t="14360" r="1401" b="13280"/>
          <a:stretch/>
        </p:blipFill>
        <p:spPr>
          <a:xfrm>
            <a:off x="182919" y="2413001"/>
            <a:ext cx="5757233" cy="4180819"/>
          </a:xfrm>
          <a:prstGeom prst="rect">
            <a:avLst/>
          </a:prstGeom>
        </p:spPr>
      </p:pic>
      <p:sp>
        <p:nvSpPr>
          <p:cNvPr id="7" name="TextBox 6"/>
          <p:cNvSpPr txBox="1"/>
          <p:nvPr/>
        </p:nvSpPr>
        <p:spPr>
          <a:xfrm>
            <a:off x="6012160" y="5445224"/>
            <a:ext cx="2952328" cy="1123384"/>
          </a:xfrm>
          <a:prstGeom prst="rect">
            <a:avLst/>
          </a:prstGeom>
          <a:noFill/>
          <a:ln>
            <a:solidFill>
              <a:srgbClr val="FF0000"/>
            </a:solidFill>
          </a:ln>
        </p:spPr>
        <p:txBody>
          <a:bodyPr wrap="square" rtlCol="0">
            <a:spAutoFit/>
          </a:bodyPr>
          <a:lstStyle/>
          <a:p>
            <a:r>
              <a:rPr lang="en-US" sz="1200" b="1" dirty="0" smtClean="0"/>
              <a:t>Exam Tip:</a:t>
            </a:r>
          </a:p>
          <a:p>
            <a:pPr marL="171450" indent="-171450">
              <a:buFont typeface="Arial" panose="020B0604020202020204" pitchFamily="34" charset="0"/>
              <a:buChar char="•"/>
            </a:pPr>
            <a:r>
              <a:rPr lang="en-US" sz="1100" dirty="0" smtClean="0"/>
              <a:t>Be able to list what should be in a COSHH file!</a:t>
            </a:r>
          </a:p>
          <a:p>
            <a:pPr marL="171450" indent="-171450">
              <a:buFont typeface="Arial" panose="020B0604020202020204" pitchFamily="34" charset="0"/>
              <a:buChar char="•"/>
            </a:pPr>
            <a:r>
              <a:rPr lang="en-US" sz="1100" dirty="0" smtClean="0"/>
              <a:t>Know examples of hazardous substances in health (hospital ward) and social care (residential home) and child care (nursery) environments.</a:t>
            </a:r>
            <a:endParaRPr lang="en-GB" sz="1100" dirty="0"/>
          </a:p>
        </p:txBody>
      </p:sp>
    </p:spTree>
    <p:extLst>
      <p:ext uri="{BB962C8B-B14F-4D97-AF65-F5344CB8AC3E}">
        <p14:creationId xmlns:p14="http://schemas.microsoft.com/office/powerpoint/2010/main" val="3152862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6631"/>
            <a:ext cx="1063030" cy="255561"/>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200" b="1" dirty="0" smtClean="0">
                <a:latin typeface="+mn-lt"/>
              </a:rPr>
              <a:t>Safeguarding</a:t>
            </a:r>
            <a:endParaRPr lang="en-GB" sz="1200" b="1" dirty="0">
              <a:latin typeface="+mn-lt"/>
            </a:endParaRPr>
          </a:p>
        </p:txBody>
      </p:sp>
      <p:sp>
        <p:nvSpPr>
          <p:cNvPr id="3" name="TextBox 2"/>
          <p:cNvSpPr txBox="1"/>
          <p:nvPr/>
        </p:nvSpPr>
        <p:spPr>
          <a:xfrm>
            <a:off x="4283968" y="114035"/>
            <a:ext cx="4763238"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050" b="1" dirty="0" smtClean="0">
                <a:solidFill>
                  <a:srgbClr val="7030A0"/>
                </a:solidFill>
              </a:rPr>
              <a:t>Safeguarding</a:t>
            </a:r>
            <a:r>
              <a:rPr lang="en-US" sz="1050" dirty="0" smtClean="0">
                <a:solidFill>
                  <a:srgbClr val="7030A0"/>
                </a:solidFill>
              </a:rPr>
              <a:t> – </a:t>
            </a:r>
            <a:r>
              <a:rPr lang="en-US" sz="1050" dirty="0" smtClean="0">
                <a:solidFill>
                  <a:schemeClr val="tx1"/>
                </a:solidFill>
              </a:rPr>
              <a:t>the measures that are taken to protect people’s health, wellbeing and rights, enabling them to be kept safe from harm, abuse and neglect.</a:t>
            </a:r>
          </a:p>
          <a:p>
            <a:r>
              <a:rPr lang="en-US" sz="1050" b="1" dirty="0" smtClean="0">
                <a:solidFill>
                  <a:srgbClr val="7030A0"/>
                </a:solidFill>
              </a:rPr>
              <a:t>Barred List </a:t>
            </a:r>
            <a:r>
              <a:rPr lang="en-US" sz="1050" dirty="0" smtClean="0">
                <a:solidFill>
                  <a:schemeClr val="tx1"/>
                </a:solidFill>
              </a:rPr>
              <a:t>– list of individuals on record as unsuitable for working with children and vulnerable adults</a:t>
            </a:r>
            <a:endParaRPr lang="en-GB" sz="1050" dirty="0">
              <a:solidFill>
                <a:srgbClr val="7030A0"/>
              </a:solidFill>
            </a:endParaRPr>
          </a:p>
        </p:txBody>
      </p:sp>
      <p:pic>
        <p:nvPicPr>
          <p:cNvPr id="4" name="Picture 3"/>
          <p:cNvPicPr>
            <a:picLocks noChangeAspect="1"/>
          </p:cNvPicPr>
          <p:nvPr/>
        </p:nvPicPr>
        <p:blipFill>
          <a:blip r:embed="rId2" cstate="print"/>
          <a:stretch>
            <a:fillRect/>
          </a:stretch>
        </p:blipFill>
        <p:spPr>
          <a:xfrm>
            <a:off x="8460432" y="601276"/>
            <a:ext cx="504056" cy="336298"/>
          </a:xfrm>
          <a:prstGeom prst="rect">
            <a:avLst/>
          </a:prstGeom>
        </p:spPr>
      </p:pic>
      <p:sp>
        <p:nvSpPr>
          <p:cNvPr id="5" name="TextBox 4"/>
          <p:cNvSpPr txBox="1"/>
          <p:nvPr/>
        </p:nvSpPr>
        <p:spPr>
          <a:xfrm>
            <a:off x="179512" y="523970"/>
            <a:ext cx="3971176" cy="34855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smtClean="0"/>
              <a:t>In health, social care and child care environment, practitioners must all be aware of the need for safeguarding.</a:t>
            </a:r>
            <a:endParaRPr lang="en-US" sz="1050" b="1" dirty="0" smtClean="0"/>
          </a:p>
          <a:p>
            <a:r>
              <a:rPr lang="en-US" sz="1050" b="1" dirty="0" smtClean="0"/>
              <a:t>The need for safeguarding:</a:t>
            </a:r>
          </a:p>
          <a:p>
            <a:r>
              <a:rPr lang="en-US" sz="1050" dirty="0" smtClean="0"/>
              <a:t>There are some individuals that are more at risk of abuse, maltreatment or neglect than others, i.e. they are more vulnerable, this includes individuals with;</a:t>
            </a:r>
          </a:p>
          <a:p>
            <a:pPr marL="171450" indent="-171450">
              <a:buFont typeface="Arial" panose="020B0604020202020204" pitchFamily="34" charset="0"/>
              <a:buChar char="•"/>
            </a:pPr>
            <a:r>
              <a:rPr lang="en-US" sz="1050" dirty="0" smtClean="0"/>
              <a:t>a learning difficulty</a:t>
            </a:r>
          </a:p>
          <a:p>
            <a:pPr marL="171450" indent="-171450">
              <a:buFont typeface="Arial" panose="020B0604020202020204" pitchFamily="34" charset="0"/>
              <a:buChar char="•"/>
            </a:pPr>
            <a:r>
              <a:rPr lang="en-US" sz="1050" dirty="0"/>
              <a:t>a</a:t>
            </a:r>
            <a:r>
              <a:rPr lang="en-US" sz="1050" dirty="0" smtClean="0"/>
              <a:t> physical disability</a:t>
            </a:r>
          </a:p>
          <a:p>
            <a:pPr marL="171450" indent="-171450">
              <a:buFont typeface="Arial" panose="020B0604020202020204" pitchFamily="34" charset="0"/>
              <a:buChar char="•"/>
            </a:pPr>
            <a:r>
              <a:rPr lang="en-US" sz="1050" dirty="0" smtClean="0"/>
              <a:t>a sensory impairment (blindness or deafness)</a:t>
            </a:r>
          </a:p>
          <a:p>
            <a:pPr marL="171450" indent="-171450">
              <a:buFont typeface="Arial" panose="020B0604020202020204" pitchFamily="34" charset="0"/>
              <a:buChar char="•"/>
            </a:pPr>
            <a:r>
              <a:rPr lang="en-US" sz="1050" dirty="0"/>
              <a:t>l</a:t>
            </a:r>
            <a:r>
              <a:rPr lang="en-US" sz="1050" dirty="0" smtClean="0"/>
              <a:t>ack of mental capacity (comatose or dementia)</a:t>
            </a:r>
          </a:p>
          <a:p>
            <a:pPr marL="171450" indent="-171450">
              <a:buFont typeface="Arial" panose="020B0604020202020204" pitchFamily="34" charset="0"/>
              <a:buChar char="•"/>
            </a:pPr>
            <a:r>
              <a:rPr lang="en-US" sz="1050" dirty="0" smtClean="0"/>
              <a:t>looked after children (children in care)</a:t>
            </a:r>
          </a:p>
          <a:p>
            <a:pPr marL="171450" indent="-171450">
              <a:buFont typeface="Arial" panose="020B0604020202020204" pitchFamily="34" charset="0"/>
              <a:buChar char="•"/>
            </a:pPr>
            <a:endParaRPr lang="en-US" sz="1050" dirty="0"/>
          </a:p>
          <a:p>
            <a:r>
              <a:rPr lang="en-US" sz="1050" dirty="0" smtClean="0"/>
              <a:t>These individuals might not want to, or be able to, report abuse or poor care for a number of different reasons. For example; they are dependent on carers and feel their treatment might get worse if they upset them. They might not understand their rights or even know they are being abused or poorly treated. If trey have a sensory impairment, they may not be able to see or hear who is mistreating them. Service users in care environments may not have anyone they trust to talk to. All staff in health and social care or child care environments have a duty of care to report any concerns.</a:t>
            </a:r>
          </a:p>
        </p:txBody>
      </p:sp>
      <p:sp>
        <p:nvSpPr>
          <p:cNvPr id="6" name="TextBox 5"/>
          <p:cNvSpPr txBox="1"/>
          <p:nvPr/>
        </p:nvSpPr>
        <p:spPr>
          <a:xfrm>
            <a:off x="176225" y="4293096"/>
            <a:ext cx="3974464" cy="21929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b="1" dirty="0" smtClean="0"/>
              <a:t>Safeguarding children involves:</a:t>
            </a:r>
          </a:p>
          <a:p>
            <a:pPr marL="171450" indent="-171450">
              <a:buFont typeface="Arial" panose="020B0604020202020204" pitchFamily="34" charset="0"/>
              <a:buChar char="•"/>
            </a:pPr>
            <a:r>
              <a:rPr lang="en-US" sz="1050" dirty="0" smtClean="0"/>
              <a:t>Protecting children from maltreatment = physical, psychological and emotional abuse</a:t>
            </a:r>
          </a:p>
          <a:p>
            <a:endParaRPr lang="en-US" sz="1050" dirty="0" smtClean="0"/>
          </a:p>
          <a:p>
            <a:pPr marL="171450" indent="-171450">
              <a:buFont typeface="Arial" panose="020B0604020202020204" pitchFamily="34" charset="0"/>
              <a:buChar char="•"/>
            </a:pPr>
            <a:r>
              <a:rPr lang="en-US" sz="1050" dirty="0" smtClean="0"/>
              <a:t>Preventing impairment of children’s health and development = education and physical health and well being</a:t>
            </a:r>
          </a:p>
          <a:p>
            <a:endParaRPr lang="en-US" sz="1050" dirty="0" smtClean="0"/>
          </a:p>
          <a:p>
            <a:pPr marL="171450" indent="-171450">
              <a:buFont typeface="Arial" panose="020B0604020202020204" pitchFamily="34" charset="0"/>
              <a:buChar char="•"/>
            </a:pPr>
            <a:r>
              <a:rPr lang="en-US" sz="1050" dirty="0" smtClean="0"/>
              <a:t>Ensuring children grow up in a stable home with provision of safe and effective care – removal from neglect or unstable/chaotic family life</a:t>
            </a:r>
          </a:p>
          <a:p>
            <a:endParaRPr lang="en-US" sz="1050" dirty="0" smtClean="0"/>
          </a:p>
          <a:p>
            <a:pPr marL="171450" indent="-171450">
              <a:buFont typeface="Arial" panose="020B0604020202020204" pitchFamily="34" charset="0"/>
              <a:buChar char="•"/>
            </a:pPr>
            <a:r>
              <a:rPr lang="en-US" sz="1050" dirty="0" smtClean="0"/>
              <a:t>Taking action to enable all children to have the best outcomes – providing support for families, fostering or adoption.</a:t>
            </a:r>
            <a:endParaRPr lang="en-GB" sz="1050" dirty="0"/>
          </a:p>
        </p:txBody>
      </p:sp>
      <p:sp>
        <p:nvSpPr>
          <p:cNvPr id="7" name="TextBox 6"/>
          <p:cNvSpPr txBox="1"/>
          <p:nvPr/>
        </p:nvSpPr>
        <p:spPr>
          <a:xfrm>
            <a:off x="4283968" y="992800"/>
            <a:ext cx="4680520"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Common safeguarding issues in adult care are:</a:t>
            </a:r>
          </a:p>
          <a:p>
            <a:pPr marL="171450" indent="-171450">
              <a:buFont typeface="Arial" panose="020B0604020202020204" pitchFamily="34" charset="0"/>
              <a:buChar char="•"/>
            </a:pPr>
            <a:r>
              <a:rPr lang="en-US" sz="1100" dirty="0" smtClean="0"/>
              <a:t>Incorrect administration of medication, i.e. wrong dose, late or inappropriate (e.g. sedatives)</a:t>
            </a:r>
          </a:p>
          <a:p>
            <a:pPr marL="171450" indent="-171450">
              <a:buFont typeface="Arial" panose="020B0604020202020204" pitchFamily="34" charset="0"/>
              <a:buChar char="•"/>
            </a:pPr>
            <a:r>
              <a:rPr lang="en-US" sz="1100" dirty="0" smtClean="0"/>
              <a:t>Pressure sores – those frail or reduced mobility are at risk on their pressure points and if untreated can become deep and infected – individuals like this should be repositioned regularly</a:t>
            </a:r>
          </a:p>
          <a:p>
            <a:pPr marL="171450" indent="-171450">
              <a:buFont typeface="Arial" panose="020B0604020202020204" pitchFamily="34" charset="0"/>
              <a:buChar char="•"/>
            </a:pPr>
            <a:r>
              <a:rPr lang="en-US" sz="1100" dirty="0" smtClean="0"/>
              <a:t>Falls – individuals not risk assessed for risk of falls and / or walking aids not provided</a:t>
            </a:r>
          </a:p>
          <a:p>
            <a:pPr marL="171450" indent="-171450">
              <a:buFont typeface="Arial" panose="020B0604020202020204" pitchFamily="34" charset="0"/>
              <a:buChar char="•"/>
            </a:pPr>
            <a:r>
              <a:rPr lang="en-US" sz="1100" dirty="0" smtClean="0"/>
              <a:t>Rough treatment – shouted at, rushed, ignored, man-handled</a:t>
            </a:r>
          </a:p>
          <a:p>
            <a:pPr marL="171450" indent="-171450">
              <a:buFont typeface="Arial" panose="020B0604020202020204" pitchFamily="34" charset="0"/>
              <a:buChar char="•"/>
            </a:pPr>
            <a:r>
              <a:rPr lang="en-US" sz="1100" dirty="0" smtClean="0"/>
              <a:t>Malnourished – appropriate food not provided for religions, those who cannot chew or swallow properly or dietary needs</a:t>
            </a:r>
          </a:p>
          <a:p>
            <a:pPr marL="171450" indent="-171450">
              <a:buFont typeface="Arial" panose="020B0604020202020204" pitchFamily="34" charset="0"/>
              <a:buChar char="•"/>
            </a:pPr>
            <a:r>
              <a:rPr lang="en-US" sz="1100" dirty="0" smtClean="0"/>
              <a:t>Isolation – lack of social inclusion, no stimulation, activities or opportunities to interact with others.</a:t>
            </a:r>
            <a:endParaRPr lang="en-GB" dirty="0" smtClean="0"/>
          </a:p>
          <a:p>
            <a:pPr marL="171450" indent="-171450">
              <a:buFont typeface="Arial" panose="020B0604020202020204" pitchFamily="34" charset="0"/>
              <a:buChar char="•"/>
            </a:pPr>
            <a:r>
              <a:rPr lang="en-US" sz="1100" dirty="0" smtClean="0"/>
              <a:t>Institutionalised care – routines , systems and regimes of an institution result in poor care or inadequate standards of care and poor practice – i.e. people being forced to get up or go to bed at a certain time or being forced to eat</a:t>
            </a:r>
          </a:p>
          <a:p>
            <a:pPr marL="171450" indent="-171450">
              <a:buFont typeface="Arial" panose="020B0604020202020204" pitchFamily="34" charset="0"/>
              <a:buChar char="•"/>
            </a:pPr>
            <a:r>
              <a:rPr lang="en-US" sz="1100" dirty="0" smtClean="0"/>
              <a:t>Physical abuse – could be between staff and residents or between residents</a:t>
            </a:r>
          </a:p>
          <a:p>
            <a:pPr marL="171450" indent="-171450">
              <a:buFont typeface="Arial" panose="020B0604020202020204" pitchFamily="34" charset="0"/>
              <a:buChar char="•"/>
            </a:pPr>
            <a:r>
              <a:rPr lang="en-US" sz="1100" dirty="0" smtClean="0"/>
              <a:t>Financial abuse – staff inappropriately accepting gifts or theft of personal money or possessions.</a:t>
            </a:r>
          </a:p>
        </p:txBody>
      </p:sp>
      <p:sp>
        <p:nvSpPr>
          <p:cNvPr id="8" name="TextBox 7"/>
          <p:cNvSpPr txBox="1"/>
          <p:nvPr/>
        </p:nvSpPr>
        <p:spPr>
          <a:xfrm>
            <a:off x="4283968" y="4581128"/>
            <a:ext cx="4680520" cy="19236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Disclosure and Barring Service (DBS):</a:t>
            </a:r>
          </a:p>
          <a:p>
            <a:r>
              <a:rPr lang="en-US" sz="1050" dirty="0" smtClean="0"/>
              <a:t>DBS checks are a requirement for anyone aged 16 and over for roles volunteering or working with children or vulnerable adults, including those applying to foster or adopt. It ensures people are sage to work or volunteer with children and vulnerable adults. </a:t>
            </a:r>
          </a:p>
          <a:p>
            <a:r>
              <a:rPr lang="en-US" sz="1100" dirty="0" smtClean="0"/>
              <a:t>There are three types of checks:</a:t>
            </a:r>
          </a:p>
          <a:p>
            <a:pPr marL="171450" indent="-171450">
              <a:buFont typeface="Arial" panose="020B0604020202020204" pitchFamily="34" charset="0"/>
              <a:buChar char="•"/>
            </a:pPr>
            <a:r>
              <a:rPr lang="en-US" sz="1100" dirty="0" smtClean="0"/>
              <a:t>Standard – checks for criminal convictions, cautions, reprimands and final warnings</a:t>
            </a:r>
          </a:p>
          <a:p>
            <a:pPr marL="171450" indent="-171450">
              <a:buFont typeface="Arial" panose="020B0604020202020204" pitchFamily="34" charset="0"/>
              <a:buChar char="•"/>
            </a:pPr>
            <a:r>
              <a:rPr lang="en-US" sz="1100" dirty="0" smtClean="0"/>
              <a:t>Enhanced – additional check of any information held by police relevant to the role being applied for</a:t>
            </a:r>
          </a:p>
          <a:p>
            <a:pPr marL="171450" indent="-171450">
              <a:buFont typeface="Arial" panose="020B0604020202020204" pitchFamily="34" charset="0"/>
              <a:buChar char="•"/>
            </a:pPr>
            <a:r>
              <a:rPr lang="en-US" sz="1100" dirty="0" smtClean="0"/>
              <a:t>Enhanced with list checks – additionally checks the Barred list</a:t>
            </a:r>
          </a:p>
        </p:txBody>
      </p:sp>
    </p:spTree>
    <p:extLst>
      <p:ext uri="{BB962C8B-B14F-4D97-AF65-F5344CB8AC3E}">
        <p14:creationId xmlns:p14="http://schemas.microsoft.com/office/powerpoint/2010/main" val="355905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88640"/>
            <a:ext cx="4464496" cy="41319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050" b="1" dirty="0" smtClean="0"/>
              <a:t>On Staff:</a:t>
            </a:r>
          </a:p>
          <a:p>
            <a:r>
              <a:rPr lang="en-GB" sz="1050" b="1" dirty="0" smtClean="0">
                <a:solidFill>
                  <a:srgbClr val="002060"/>
                </a:solidFill>
              </a:rPr>
              <a:t>Safeguarding</a:t>
            </a:r>
          </a:p>
          <a:p>
            <a:r>
              <a:rPr lang="en-GB" sz="1050" dirty="0" smtClean="0">
                <a:solidFill>
                  <a:schemeClr val="accent5">
                    <a:lumMod val="50000"/>
                  </a:schemeClr>
                </a:solidFill>
              </a:rPr>
              <a:t>Protecting people form harm is a key role for all care workers and is supported by legislation.</a:t>
            </a:r>
          </a:p>
          <a:p>
            <a:pPr>
              <a:buFont typeface="Arial" pitchFamily="34" charset="0"/>
              <a:buChar char="•"/>
            </a:pPr>
            <a:r>
              <a:rPr lang="en-GB" sz="1050" dirty="0" smtClean="0">
                <a:solidFill>
                  <a:schemeClr val="accent5">
                    <a:lumMod val="50000"/>
                  </a:schemeClr>
                </a:solidFill>
              </a:rPr>
              <a:t>The Care Act 2014 0 established new framework including adult safeguarding.</a:t>
            </a:r>
          </a:p>
          <a:p>
            <a:pPr>
              <a:buFont typeface="Arial" pitchFamily="34" charset="0"/>
              <a:buChar char="•"/>
            </a:pPr>
            <a:r>
              <a:rPr lang="en-GB" sz="1050" dirty="0" smtClean="0">
                <a:solidFill>
                  <a:schemeClr val="accent5">
                    <a:lumMod val="50000"/>
                  </a:schemeClr>
                </a:solidFill>
              </a:rPr>
              <a:t>He Children Act 204 – includes the paramountcy principle and encourages partnership work to protect children.</a:t>
            </a:r>
          </a:p>
          <a:p>
            <a:pPr>
              <a:buFont typeface="Arial" pitchFamily="34" charset="0"/>
              <a:buChar char="•"/>
            </a:pPr>
            <a:r>
              <a:rPr lang="en-GB" sz="1050" dirty="0" smtClean="0">
                <a:solidFill>
                  <a:schemeClr val="accent5">
                    <a:lumMod val="50000"/>
                  </a:schemeClr>
                </a:solidFill>
              </a:rPr>
              <a:t>Working Together to Safeguard Children 2015 provides guidance on statutory inter-agency working to safeguard and promote the welfare of children.</a:t>
            </a:r>
          </a:p>
          <a:p>
            <a:pPr>
              <a:buFont typeface="Arial" pitchFamily="34" charset="0"/>
              <a:buChar char="•"/>
            </a:pPr>
            <a:endParaRPr lang="en-GB" sz="1050" dirty="0" smtClean="0">
              <a:solidFill>
                <a:schemeClr val="accent5">
                  <a:lumMod val="50000"/>
                </a:schemeClr>
              </a:solidFill>
            </a:endParaRPr>
          </a:p>
          <a:p>
            <a:r>
              <a:rPr lang="en-GB" sz="1050" b="1" dirty="0" smtClean="0">
                <a:solidFill>
                  <a:schemeClr val="accent5">
                    <a:lumMod val="50000"/>
                  </a:schemeClr>
                </a:solidFill>
              </a:rPr>
              <a:t>Health and Safety:</a:t>
            </a:r>
          </a:p>
          <a:p>
            <a:r>
              <a:rPr lang="en-GB" sz="1050" dirty="0" smtClean="0">
                <a:solidFill>
                  <a:schemeClr val="accent5">
                    <a:lumMod val="50000"/>
                  </a:schemeClr>
                </a:solidFill>
              </a:rPr>
              <a:t>Legislation requires employers have a responsibility for safety for themselves and others. They need to:</a:t>
            </a:r>
          </a:p>
          <a:p>
            <a:pPr>
              <a:buFont typeface="Arial" pitchFamily="34" charset="0"/>
              <a:buChar char="•"/>
            </a:pPr>
            <a:r>
              <a:rPr lang="en-GB" sz="1050" dirty="0" smtClean="0">
                <a:solidFill>
                  <a:schemeClr val="accent5">
                    <a:lumMod val="50000"/>
                  </a:schemeClr>
                </a:solidFill>
              </a:rPr>
              <a:t>Follow systems in place for safety at work.</a:t>
            </a:r>
          </a:p>
          <a:p>
            <a:pPr>
              <a:buFont typeface="Arial" pitchFamily="34" charset="0"/>
              <a:buChar char="•"/>
            </a:pPr>
            <a:r>
              <a:rPr lang="en-GB" sz="1050" dirty="0" smtClean="0">
                <a:solidFill>
                  <a:schemeClr val="accent5">
                    <a:lumMod val="50000"/>
                  </a:schemeClr>
                </a:solidFill>
              </a:rPr>
              <a:t>Co-operate with employer on health and safety matters.</a:t>
            </a:r>
          </a:p>
          <a:p>
            <a:pPr>
              <a:buFont typeface="Arial" pitchFamily="34" charset="0"/>
              <a:buChar char="•"/>
            </a:pPr>
            <a:r>
              <a:rPr lang="en-GB" sz="1050" dirty="0" smtClean="0">
                <a:solidFill>
                  <a:schemeClr val="accent5">
                    <a:lumMod val="50000"/>
                  </a:schemeClr>
                </a:solidFill>
              </a:rPr>
              <a:t>Inform employer if any hazards are identified.</a:t>
            </a:r>
          </a:p>
          <a:p>
            <a:pPr>
              <a:buFont typeface="Arial" pitchFamily="34" charset="0"/>
              <a:buChar char="•"/>
            </a:pPr>
            <a:r>
              <a:rPr lang="en-GB" sz="1050" dirty="0" smtClean="0">
                <a:solidFill>
                  <a:schemeClr val="accent5">
                    <a:lumMod val="50000"/>
                  </a:schemeClr>
                </a:solidFill>
              </a:rPr>
              <a:t>Take care to ensure that their activities are not a risk to others or put others at risk.</a:t>
            </a:r>
          </a:p>
          <a:p>
            <a:pPr>
              <a:buFont typeface="Arial" pitchFamily="34" charset="0"/>
              <a:buChar char="•"/>
            </a:pPr>
            <a:endParaRPr lang="en-GB" sz="1050" dirty="0" smtClean="0">
              <a:solidFill>
                <a:schemeClr val="accent5">
                  <a:lumMod val="50000"/>
                </a:schemeClr>
              </a:solidFill>
            </a:endParaRPr>
          </a:p>
          <a:p>
            <a:r>
              <a:rPr lang="en-GB" sz="1050" b="1" dirty="0" smtClean="0">
                <a:solidFill>
                  <a:schemeClr val="accent5">
                    <a:lumMod val="50000"/>
                  </a:schemeClr>
                </a:solidFill>
              </a:rPr>
              <a:t>Training:</a:t>
            </a:r>
          </a:p>
          <a:p>
            <a:pPr>
              <a:buFont typeface="Arial" pitchFamily="34" charset="0"/>
              <a:buChar char="•"/>
            </a:pPr>
            <a:r>
              <a:rPr lang="en-GB" sz="1050" dirty="0" smtClean="0">
                <a:solidFill>
                  <a:schemeClr val="accent5">
                    <a:lumMod val="50000"/>
                  </a:schemeClr>
                </a:solidFill>
              </a:rPr>
              <a:t>Employees are required to participate in training relevant to their job – giving them relevant skills and knowledge to perform their duties.</a:t>
            </a:r>
          </a:p>
          <a:p>
            <a:pPr>
              <a:buFont typeface="Arial" pitchFamily="34" charset="0"/>
              <a:buChar char="•"/>
            </a:pPr>
            <a:r>
              <a:rPr lang="en-GB" sz="1050" dirty="0" smtClean="0">
                <a:solidFill>
                  <a:schemeClr val="accent5">
                    <a:lumMod val="50000"/>
                  </a:schemeClr>
                </a:solidFill>
              </a:rPr>
              <a:t>For example, training in: data protection, health and safety, safeguarding, child protection, food safety, manual handling and completing the Care Certificate.</a:t>
            </a:r>
          </a:p>
        </p:txBody>
      </p:sp>
      <p:sp>
        <p:nvSpPr>
          <p:cNvPr id="4" name="TextBox 3"/>
          <p:cNvSpPr txBox="1"/>
          <p:nvPr/>
        </p:nvSpPr>
        <p:spPr>
          <a:xfrm>
            <a:off x="4716016" y="188640"/>
            <a:ext cx="4248472" cy="429348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050" b="1" dirty="0" smtClean="0"/>
              <a:t>On </a:t>
            </a:r>
            <a:r>
              <a:rPr lang="en-GB" sz="1050" b="1" dirty="0" smtClean="0"/>
              <a:t>Practices: Examples</a:t>
            </a:r>
            <a:r>
              <a:rPr lang="en-GB" sz="1050" dirty="0" smtClean="0"/>
              <a:t> </a:t>
            </a:r>
            <a:r>
              <a:rPr lang="en-GB" sz="1050" dirty="0" smtClean="0"/>
              <a:t>include:</a:t>
            </a:r>
          </a:p>
          <a:p>
            <a:pPr>
              <a:buFont typeface="Arial" pitchFamily="34" charset="0"/>
              <a:buChar char="•"/>
            </a:pPr>
            <a:r>
              <a:rPr lang="en-GB" sz="1050" dirty="0" smtClean="0"/>
              <a:t>Activities and equipment are risk assessed.</a:t>
            </a:r>
          </a:p>
          <a:p>
            <a:endParaRPr lang="en-GB" sz="1050" dirty="0" smtClean="0"/>
          </a:p>
          <a:p>
            <a:pPr>
              <a:buFont typeface="Arial" pitchFamily="34" charset="0"/>
              <a:buChar char="•"/>
            </a:pPr>
            <a:r>
              <a:rPr lang="en-GB" sz="1050" dirty="0" smtClean="0"/>
              <a:t>If staff  not trained in manual handling – they should not attempt to lift or move individuals or operate lifting equipment – have to be risk assessed.</a:t>
            </a:r>
          </a:p>
          <a:p>
            <a:pPr>
              <a:buFont typeface="Arial" pitchFamily="34" charset="0"/>
              <a:buChar char="•"/>
            </a:pPr>
            <a:endParaRPr lang="en-GB" sz="1050" dirty="0" smtClean="0"/>
          </a:p>
          <a:p>
            <a:pPr>
              <a:buFont typeface="Arial" pitchFamily="34" charset="0"/>
              <a:buChar char="•"/>
            </a:pPr>
            <a:r>
              <a:rPr lang="en-GB" sz="1050" dirty="0" smtClean="0"/>
              <a:t>Critical Points – where food contamination may happen - identified and control measures put in place.</a:t>
            </a:r>
          </a:p>
          <a:p>
            <a:pPr>
              <a:buFont typeface="Arial" pitchFamily="34" charset="0"/>
              <a:buChar char="•"/>
            </a:pPr>
            <a:endParaRPr lang="en-GB" sz="1050" dirty="0" smtClean="0"/>
          </a:p>
          <a:p>
            <a:pPr>
              <a:buFont typeface="Arial" pitchFamily="34" charset="0"/>
              <a:buChar char="•"/>
            </a:pPr>
            <a:r>
              <a:rPr lang="en-GB" sz="1050" dirty="0" smtClean="0"/>
              <a:t>COSHH file – kept and regularly updated.</a:t>
            </a:r>
          </a:p>
          <a:p>
            <a:pPr>
              <a:buFont typeface="Arial" pitchFamily="34" charset="0"/>
              <a:buChar char="•"/>
            </a:pPr>
            <a:endParaRPr lang="en-GB" sz="1050" dirty="0" smtClean="0"/>
          </a:p>
          <a:p>
            <a:pPr>
              <a:buFont typeface="Arial" pitchFamily="34" charset="0"/>
              <a:buChar char="•"/>
            </a:pPr>
            <a:r>
              <a:rPr lang="en-GB" sz="1050" dirty="0" smtClean="0"/>
              <a:t>Wok-related injuries, accidents and diseases where appropriate – reported according to RIDDOR regulations.</a:t>
            </a:r>
          </a:p>
          <a:p>
            <a:pPr>
              <a:buFont typeface="Arial" pitchFamily="34" charset="0"/>
              <a:buChar char="•"/>
            </a:pPr>
            <a:endParaRPr lang="en-GB" sz="1050" dirty="0" smtClean="0"/>
          </a:p>
          <a:p>
            <a:pPr>
              <a:buFont typeface="Arial" pitchFamily="34" charset="0"/>
              <a:buChar char="•"/>
            </a:pPr>
            <a:r>
              <a:rPr lang="en-GB" sz="1050" dirty="0" smtClean="0"/>
              <a:t>Regular fire drills will take place, ensuring everyone knows what to do in case of emergency</a:t>
            </a:r>
          </a:p>
          <a:p>
            <a:pPr>
              <a:buFont typeface="Arial" pitchFamily="34" charset="0"/>
              <a:buChar char="•"/>
            </a:pPr>
            <a:endParaRPr lang="en-GB" sz="1050" dirty="0" smtClean="0"/>
          </a:p>
          <a:p>
            <a:pPr>
              <a:buFont typeface="Arial" pitchFamily="34" charset="0"/>
              <a:buChar char="•"/>
            </a:pPr>
            <a:r>
              <a:rPr lang="en-GB" sz="1050" dirty="0" smtClean="0"/>
              <a:t>Principles for Data Protection implemented – ensuring the safety and security of patient records.</a:t>
            </a:r>
          </a:p>
          <a:p>
            <a:pPr>
              <a:buFont typeface="Arial" pitchFamily="34" charset="0"/>
              <a:buChar char="•"/>
            </a:pPr>
            <a:endParaRPr lang="en-GB" sz="1050" dirty="0" smtClean="0"/>
          </a:p>
          <a:p>
            <a:pPr>
              <a:buFont typeface="Arial" pitchFamily="34" charset="0"/>
              <a:buChar char="•"/>
            </a:pPr>
            <a:r>
              <a:rPr lang="en-GB" sz="1050" dirty="0" smtClean="0"/>
              <a:t>Staff provided for with appropriate training for their role.</a:t>
            </a:r>
          </a:p>
          <a:p>
            <a:pPr>
              <a:buFont typeface="Arial" pitchFamily="34" charset="0"/>
              <a:buChar char="•"/>
            </a:pPr>
            <a:r>
              <a:rPr lang="en-GB" sz="1050" dirty="0" smtClean="0"/>
              <a:t>Managers develop policies, for example; health and safety, safeguarding and fire procedures.</a:t>
            </a:r>
          </a:p>
          <a:p>
            <a:pPr>
              <a:buFont typeface="Arial" pitchFamily="34" charset="0"/>
              <a:buChar char="•"/>
            </a:pPr>
            <a:endParaRPr lang="en-GB" sz="1050" dirty="0" smtClean="0"/>
          </a:p>
          <a:p>
            <a:pPr>
              <a:buFont typeface="Arial" pitchFamily="34" charset="0"/>
              <a:buChar char="•"/>
            </a:pPr>
            <a:r>
              <a:rPr lang="en-GB" sz="1050" dirty="0" smtClean="0"/>
              <a:t>Managers will ensure that staffing levels are safer in a care home and adequate child-to-teacher ratios in  a school or nursery.</a:t>
            </a:r>
            <a:endParaRPr lang="en-GB" sz="1050" dirty="0"/>
          </a:p>
        </p:txBody>
      </p:sp>
      <p:sp>
        <p:nvSpPr>
          <p:cNvPr id="5" name="TextBox 4"/>
          <p:cNvSpPr txBox="1"/>
          <p:nvPr/>
        </p:nvSpPr>
        <p:spPr>
          <a:xfrm>
            <a:off x="179512" y="4581128"/>
            <a:ext cx="8784976" cy="2039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50" b="1" dirty="0" smtClean="0"/>
              <a:t>On Premises:</a:t>
            </a:r>
          </a:p>
          <a:p>
            <a:r>
              <a:rPr lang="en-GB" sz="1050" dirty="0" smtClean="0"/>
              <a:t>All health, social care and child care environments must maintain high levels of hygiene in all aspects of care.</a:t>
            </a:r>
          </a:p>
          <a:p>
            <a:pPr>
              <a:buFont typeface="Arial" pitchFamily="34" charset="0"/>
              <a:buChar char="•"/>
            </a:pPr>
            <a:r>
              <a:rPr lang="en-GB" sz="1050" dirty="0" smtClean="0"/>
              <a:t>Any care setting providing food – must comply with food hygiene regulations and regularly checked by environmental health inspectors.</a:t>
            </a:r>
          </a:p>
          <a:p>
            <a:pPr>
              <a:buFont typeface="Arial" pitchFamily="34" charset="0"/>
              <a:buChar char="•"/>
            </a:pPr>
            <a:endParaRPr lang="en-GB" sz="1050" dirty="0" smtClean="0"/>
          </a:p>
          <a:p>
            <a:pPr>
              <a:buFont typeface="Arial" pitchFamily="34" charset="0"/>
              <a:buChar char="•"/>
            </a:pPr>
            <a:r>
              <a:rPr lang="en-GB" sz="1050" dirty="0" smtClean="0"/>
              <a:t>Risk assessments – for all activities and equipment must be carried out, ensuring safety  for all who work in or use the setting</a:t>
            </a:r>
          </a:p>
          <a:p>
            <a:pPr>
              <a:buFont typeface="Arial" pitchFamily="34" charset="0"/>
              <a:buChar char="•"/>
            </a:pPr>
            <a:endParaRPr lang="en-GB" sz="1050" dirty="0" smtClean="0"/>
          </a:p>
          <a:p>
            <a:pPr>
              <a:buFont typeface="Arial" pitchFamily="34" charset="0"/>
              <a:buChar char="•"/>
            </a:pPr>
            <a:r>
              <a:rPr lang="en-GB" sz="1050" dirty="0" smtClean="0"/>
              <a:t>Health and safety law requires fire exits must be kept clear and are well signposted; fire extinguishers should be available by exits, fire blankets in kitchens, special evacuation equipment available if needed (depending on setting , examples – evac chairs, visual and audio alarms).</a:t>
            </a:r>
          </a:p>
          <a:p>
            <a:pPr>
              <a:buFont typeface="Arial" pitchFamily="34" charset="0"/>
              <a:buChar char="•"/>
            </a:pPr>
            <a:endParaRPr lang="en-GB" sz="1050" dirty="0" smtClean="0"/>
          </a:p>
          <a:p>
            <a:pPr>
              <a:buFont typeface="Arial" pitchFamily="34" charset="0"/>
              <a:buChar char="•"/>
            </a:pPr>
            <a:r>
              <a:rPr lang="en-GB" sz="1050" dirty="0" smtClean="0"/>
              <a:t>The Equality Act 2010 – adaptations should be made to provide access for those with disabilities. For example, automated doors, disabled parking,, doorways wide enough for wheelchairs, ramps, lowered reception area etc.</a:t>
            </a:r>
          </a:p>
          <a:p>
            <a:pPr>
              <a:buFont typeface="Arial" pitchFamily="34" charset="0"/>
              <a:buChar char="•"/>
            </a:pPr>
            <a:endParaRPr lang="en-GB" sz="1100" dirty="0"/>
          </a:p>
        </p:txBody>
      </p:sp>
      <p:sp>
        <p:nvSpPr>
          <p:cNvPr id="2" name="Title 1"/>
          <p:cNvSpPr>
            <a:spLocks noGrp="1"/>
          </p:cNvSpPr>
          <p:nvPr>
            <p:ph type="title"/>
          </p:nvPr>
        </p:nvSpPr>
        <p:spPr>
          <a:xfrm>
            <a:off x="2555776" y="4293096"/>
            <a:ext cx="2215158" cy="39957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GB" sz="1400" b="1" dirty="0" smtClean="0">
                <a:latin typeface="+mn-lt"/>
              </a:rPr>
              <a:t>Influence of Legislation</a:t>
            </a:r>
            <a:endParaRPr lang="en-GB" sz="1400" b="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88640"/>
            <a:ext cx="3439294" cy="360040"/>
          </a:xfrm>
        </p:spPr>
        <p:style>
          <a:lnRef idx="2">
            <a:schemeClr val="dk1"/>
          </a:lnRef>
          <a:fillRef idx="1">
            <a:schemeClr val="lt1"/>
          </a:fillRef>
          <a:effectRef idx="0">
            <a:schemeClr val="dk1"/>
          </a:effectRef>
          <a:fontRef idx="minor">
            <a:schemeClr val="dk1"/>
          </a:fontRef>
        </p:style>
        <p:txBody>
          <a:bodyPr>
            <a:normAutofit/>
          </a:bodyPr>
          <a:lstStyle/>
          <a:p>
            <a:pPr algn="ctr"/>
            <a:r>
              <a:rPr lang="en-GB" sz="1200" b="1" dirty="0" smtClean="0"/>
              <a:t>Implementation of  Policies and Procedures</a:t>
            </a:r>
            <a:endParaRPr lang="en-GB" sz="1200" b="1" dirty="0"/>
          </a:p>
        </p:txBody>
      </p:sp>
      <p:sp>
        <p:nvSpPr>
          <p:cNvPr id="3" name="TextBox 2"/>
          <p:cNvSpPr txBox="1"/>
          <p:nvPr/>
        </p:nvSpPr>
        <p:spPr>
          <a:xfrm>
            <a:off x="179512" y="692696"/>
            <a:ext cx="4248472"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Health and safety management systems:</a:t>
            </a:r>
          </a:p>
          <a:p>
            <a:r>
              <a:rPr lang="en-GB" sz="1100" dirty="0" smtClean="0"/>
              <a:t>HSE steps to effectively manage health and safety are:</a:t>
            </a:r>
          </a:p>
          <a:p>
            <a:pPr>
              <a:buFont typeface="Arial" pitchFamily="34" charset="0"/>
              <a:buChar char="•"/>
            </a:pPr>
            <a:r>
              <a:rPr lang="en-GB" sz="1100" dirty="0" smtClean="0"/>
              <a:t>Leadership and the setting of standards by management.</a:t>
            </a:r>
          </a:p>
          <a:p>
            <a:pPr>
              <a:buFont typeface="Arial" pitchFamily="34" charset="0"/>
              <a:buChar char="•"/>
            </a:pPr>
            <a:r>
              <a:rPr lang="en-GB" sz="1100" dirty="0" smtClean="0"/>
              <a:t>Trained employees.</a:t>
            </a:r>
          </a:p>
          <a:p>
            <a:pPr>
              <a:buFont typeface="Arial" pitchFamily="34" charset="0"/>
              <a:buChar char="•"/>
            </a:pPr>
            <a:r>
              <a:rPr lang="en-GB" sz="1100" dirty="0" smtClean="0"/>
              <a:t>Trusting and supportive environment.</a:t>
            </a:r>
          </a:p>
          <a:p>
            <a:pPr>
              <a:buFont typeface="Arial" pitchFamily="34" charset="0"/>
              <a:buChar char="•"/>
            </a:pPr>
            <a:r>
              <a:rPr lang="en-GB" sz="1100" dirty="0" smtClean="0"/>
              <a:t>Understanding  of the risks  of specific to a particular workplace.</a:t>
            </a:r>
            <a:endParaRPr lang="en-GB" sz="1100" dirty="0"/>
          </a:p>
        </p:txBody>
      </p:sp>
      <p:sp>
        <p:nvSpPr>
          <p:cNvPr id="4" name="TextBox 3"/>
          <p:cNvSpPr txBox="1"/>
          <p:nvPr/>
        </p:nvSpPr>
        <p:spPr>
          <a:xfrm>
            <a:off x="179512" y="1916832"/>
            <a:ext cx="4248472" cy="44935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Work hazards and risk controls (risk assessment)</a:t>
            </a:r>
          </a:p>
          <a:p>
            <a:r>
              <a:rPr lang="en-GB" sz="1100" dirty="0" smtClean="0"/>
              <a:t>Having effective controls in place protects workers from workplace hazards. Help avoid injuries, illnesses, and incidents, minimise or eliminate safety and health risks – help employers provide workers with healthy and safe working conditions.</a:t>
            </a:r>
          </a:p>
          <a:p>
            <a:endParaRPr lang="en-GB" sz="1100" dirty="0" smtClean="0"/>
          </a:p>
          <a:p>
            <a:r>
              <a:rPr lang="en-GB" sz="1100" b="1" dirty="0" smtClean="0">
                <a:solidFill>
                  <a:srgbClr val="7030A0"/>
                </a:solidFill>
              </a:rPr>
              <a:t> </a:t>
            </a:r>
            <a:r>
              <a:rPr lang="en-GB" sz="1100" b="1" dirty="0" smtClean="0">
                <a:solidFill>
                  <a:schemeClr val="tx1"/>
                </a:solidFill>
              </a:rPr>
              <a:t>Reasons for </a:t>
            </a:r>
            <a:r>
              <a:rPr lang="en-GB" sz="1100" b="1" dirty="0" smtClean="0">
                <a:solidFill>
                  <a:srgbClr val="7030A0"/>
                </a:solidFill>
              </a:rPr>
              <a:t>Risk Assessments </a:t>
            </a:r>
          </a:p>
          <a:p>
            <a:pPr>
              <a:buFont typeface="Arial" pitchFamily="34" charset="0"/>
              <a:buChar char="•"/>
            </a:pPr>
            <a:r>
              <a:rPr lang="en-GB" sz="1100" dirty="0" smtClean="0">
                <a:solidFill>
                  <a:schemeClr val="tx1"/>
                </a:solidFill>
              </a:rPr>
              <a:t>Legal requirement under Health and Safety at Work Act – written record provides evidence that that the risk assessments have been carried out.</a:t>
            </a:r>
          </a:p>
          <a:p>
            <a:pPr>
              <a:buFont typeface="Arial" pitchFamily="34" charset="0"/>
              <a:buChar char="•"/>
            </a:pPr>
            <a:r>
              <a:rPr lang="en-GB" sz="1100" dirty="0" smtClean="0">
                <a:solidFill>
                  <a:schemeClr val="tx1"/>
                </a:solidFill>
              </a:rPr>
              <a:t>Staff, service users and visitors – right to be protected and kept safe from harm.</a:t>
            </a:r>
          </a:p>
          <a:p>
            <a:pPr>
              <a:buFont typeface="Arial" pitchFamily="34" charset="0"/>
              <a:buChar char="•"/>
            </a:pPr>
            <a:r>
              <a:rPr lang="en-GB" sz="1100" dirty="0" smtClean="0">
                <a:solidFill>
                  <a:schemeClr val="tx1"/>
                </a:solidFill>
              </a:rPr>
              <a:t>Assessment check what could cause harm to people using the care setting.</a:t>
            </a:r>
          </a:p>
          <a:p>
            <a:pPr>
              <a:buFont typeface="Arial" pitchFamily="34" charset="0"/>
              <a:buChar char="•"/>
            </a:pPr>
            <a:r>
              <a:rPr lang="en-GB" sz="1100" dirty="0" smtClean="0">
                <a:solidFill>
                  <a:schemeClr val="tx1"/>
                </a:solidFill>
              </a:rPr>
              <a:t>Assessments preventing illness, accidents and danger.</a:t>
            </a:r>
          </a:p>
          <a:p>
            <a:pPr>
              <a:buFont typeface="Arial" pitchFamily="34" charset="0"/>
              <a:buChar char="•"/>
            </a:pPr>
            <a:r>
              <a:rPr lang="en-GB" sz="1100" dirty="0" smtClean="0">
                <a:solidFill>
                  <a:schemeClr val="tx1"/>
                </a:solidFill>
              </a:rPr>
              <a:t>Staff, service users and visitors feel confident using the service and knowing risk assessments are carried out.</a:t>
            </a:r>
          </a:p>
          <a:p>
            <a:endParaRPr lang="en-GB" sz="1100" b="1" dirty="0" smtClean="0">
              <a:solidFill>
                <a:schemeClr val="tx1"/>
              </a:solidFill>
            </a:endParaRPr>
          </a:p>
          <a:p>
            <a:r>
              <a:rPr lang="en-GB" sz="1100" b="1" dirty="0" smtClean="0">
                <a:solidFill>
                  <a:schemeClr val="tx1"/>
                </a:solidFill>
              </a:rPr>
              <a:t>Purpose of </a:t>
            </a:r>
            <a:r>
              <a:rPr lang="en-GB" sz="1100" b="1" dirty="0" smtClean="0">
                <a:solidFill>
                  <a:srgbClr val="7030A0"/>
                </a:solidFill>
              </a:rPr>
              <a:t>Risk Assessment:</a:t>
            </a:r>
          </a:p>
          <a:p>
            <a:pPr>
              <a:buFont typeface="Arial" pitchFamily="34" charset="0"/>
              <a:buChar char="•"/>
            </a:pPr>
            <a:r>
              <a:rPr lang="en-GB" sz="1100" dirty="0" smtClean="0">
                <a:solidFill>
                  <a:schemeClr val="tx1"/>
                </a:solidFill>
              </a:rPr>
              <a:t>Check equipment is safe and fit for purpose.</a:t>
            </a:r>
          </a:p>
          <a:p>
            <a:pPr>
              <a:buFont typeface="Arial" pitchFamily="34" charset="0"/>
              <a:buChar char="•"/>
            </a:pPr>
            <a:r>
              <a:rPr lang="en-GB" sz="1100" dirty="0" smtClean="0">
                <a:solidFill>
                  <a:schemeClr val="tx1"/>
                </a:solidFill>
              </a:rPr>
              <a:t>Ensure the building and care setting is safe</a:t>
            </a:r>
          </a:p>
          <a:p>
            <a:pPr>
              <a:buFont typeface="Arial" pitchFamily="34" charset="0"/>
              <a:buChar char="•"/>
            </a:pPr>
            <a:r>
              <a:rPr lang="en-GB" sz="1100" dirty="0" smtClean="0">
                <a:solidFill>
                  <a:schemeClr val="tx1"/>
                </a:solidFill>
              </a:rPr>
              <a:t>Identify potential dangers, e.g. trip hazards or risky activities.</a:t>
            </a:r>
          </a:p>
          <a:p>
            <a:pPr>
              <a:buFont typeface="Arial" pitchFamily="34" charset="0"/>
              <a:buChar char="•"/>
            </a:pPr>
            <a:r>
              <a:rPr lang="en-GB" sz="1100" dirty="0" smtClean="0">
                <a:solidFill>
                  <a:schemeClr val="tx1"/>
                </a:solidFill>
              </a:rPr>
              <a:t>Work out what could go wrong with an activity.</a:t>
            </a:r>
          </a:p>
          <a:p>
            <a:pPr>
              <a:buFont typeface="Arial" pitchFamily="34" charset="0"/>
              <a:buChar char="•"/>
            </a:pPr>
            <a:r>
              <a:rPr lang="en-GB" sz="1100" dirty="0" smtClean="0">
                <a:solidFill>
                  <a:schemeClr val="tx1"/>
                </a:solidFill>
              </a:rPr>
              <a:t>Assess how much supervision is needed.</a:t>
            </a:r>
          </a:p>
          <a:p>
            <a:pPr>
              <a:buFont typeface="Arial" pitchFamily="34" charset="0"/>
              <a:buChar char="•"/>
            </a:pPr>
            <a:r>
              <a:rPr lang="en-GB" sz="1100" dirty="0" smtClean="0">
                <a:solidFill>
                  <a:schemeClr val="tx1"/>
                </a:solidFill>
              </a:rPr>
              <a:t>Identify ways of controlling and minimising risks.</a:t>
            </a:r>
          </a:p>
          <a:p>
            <a:pPr>
              <a:buFont typeface="Arial" pitchFamily="34" charset="0"/>
              <a:buChar char="•"/>
            </a:pPr>
            <a:r>
              <a:rPr lang="en-GB" sz="1100" dirty="0" smtClean="0">
                <a:solidFill>
                  <a:schemeClr val="tx1"/>
                </a:solidFill>
              </a:rPr>
              <a:t>Ensure planned trips or visits are safe to proceed.</a:t>
            </a:r>
          </a:p>
        </p:txBody>
      </p:sp>
      <p:sp>
        <p:nvSpPr>
          <p:cNvPr id="5" name="TextBox 4"/>
          <p:cNvSpPr txBox="1"/>
          <p:nvPr/>
        </p:nvSpPr>
        <p:spPr>
          <a:xfrm>
            <a:off x="4644008" y="692696"/>
            <a:ext cx="4248472"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Five steps for carrying out a risk assessment:</a:t>
            </a:r>
          </a:p>
          <a:p>
            <a:pPr marL="228600" indent="-228600">
              <a:buFont typeface="+mj-lt"/>
              <a:buAutoNum type="arabicPeriod"/>
            </a:pPr>
            <a:r>
              <a:rPr lang="en-GB" sz="1200" dirty="0" smtClean="0"/>
              <a:t>Look for hazards associated with the activity.</a:t>
            </a:r>
          </a:p>
          <a:p>
            <a:pPr marL="228600" indent="-228600">
              <a:buFont typeface="+mj-lt"/>
              <a:buAutoNum type="arabicPeriod"/>
            </a:pPr>
            <a:r>
              <a:rPr lang="en-GB" sz="1200" dirty="0" smtClean="0"/>
              <a:t>Identify who might be harmed and how.</a:t>
            </a:r>
          </a:p>
          <a:p>
            <a:pPr marL="228600" indent="-228600">
              <a:buFont typeface="+mj-lt"/>
              <a:buAutoNum type="arabicPeriod"/>
            </a:pPr>
            <a:r>
              <a:rPr lang="en-GB" sz="1200" dirty="0" smtClean="0"/>
              <a:t>Consider level of risk -  decide on the precautions or control measures needed to reduce </a:t>
            </a:r>
            <a:r>
              <a:rPr lang="en-GB" sz="1200" dirty="0" smtClean="0"/>
              <a:t>the risk</a:t>
            </a:r>
            <a:r>
              <a:rPr lang="en-GB" sz="1200" dirty="0" smtClean="0"/>
              <a:t>.</a:t>
            </a:r>
          </a:p>
          <a:p>
            <a:pPr marL="228600" indent="-228600">
              <a:buFont typeface="+mj-lt"/>
              <a:buAutoNum type="arabicPeriod"/>
            </a:pPr>
            <a:r>
              <a:rPr lang="en-GB" sz="1200" dirty="0" smtClean="0"/>
              <a:t>Written record of findings made.</a:t>
            </a:r>
          </a:p>
          <a:p>
            <a:pPr marL="228600" indent="-228600">
              <a:buFont typeface="+mj-lt"/>
              <a:buAutoNum type="arabicPeriod"/>
            </a:pPr>
            <a:r>
              <a:rPr lang="en-GB" sz="1200" dirty="0" smtClean="0"/>
              <a:t>Review the risk assessment regularly – improve precautions or control measures if required.</a:t>
            </a:r>
            <a:endParaRPr lang="en-GB" sz="1200" dirty="0"/>
          </a:p>
        </p:txBody>
      </p:sp>
      <p:sp>
        <p:nvSpPr>
          <p:cNvPr id="6" name="TextBox 5"/>
          <p:cNvSpPr txBox="1"/>
          <p:nvPr/>
        </p:nvSpPr>
        <p:spPr>
          <a:xfrm>
            <a:off x="4644008" y="2492896"/>
            <a:ext cx="4248472"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Importance of Risk Assessment</a:t>
            </a:r>
            <a:r>
              <a:rPr lang="en-GB" dirty="0" smtClean="0"/>
              <a:t>:</a:t>
            </a:r>
          </a:p>
          <a:p>
            <a:pPr>
              <a:buFont typeface="Wingdings" pitchFamily="2" charset="2"/>
              <a:buChar char="Ø"/>
            </a:pPr>
            <a:r>
              <a:rPr lang="en-GB" sz="1100" dirty="0" smtClean="0"/>
              <a:t>Legal requirement in settings with more than 5 employees – they must be recorded.</a:t>
            </a:r>
          </a:p>
          <a:p>
            <a:pPr>
              <a:buFont typeface="Wingdings" pitchFamily="2" charset="2"/>
              <a:buChar char="Ø"/>
            </a:pPr>
            <a:r>
              <a:rPr lang="en-GB" sz="1100" dirty="0" smtClean="0"/>
              <a:t>Purpose to reduce risk of harm to service users, visitors and staff.</a:t>
            </a:r>
          </a:p>
          <a:p>
            <a:pPr>
              <a:buFont typeface="Wingdings" pitchFamily="2" charset="2"/>
              <a:buChar char="Ø"/>
            </a:pPr>
            <a:r>
              <a:rPr lang="en-GB" sz="1100" dirty="0" smtClean="0"/>
              <a:t>Staff identify potential hazards by taking a walk around the setting looking for things that may cause harm to patients, small children or staff – for example faulty electrical equipment.</a:t>
            </a:r>
          </a:p>
          <a:p>
            <a:pPr>
              <a:buFont typeface="Wingdings" pitchFamily="2" charset="2"/>
              <a:buChar char="Ø"/>
            </a:pPr>
            <a:r>
              <a:rPr lang="en-GB" sz="1100" dirty="0" smtClean="0"/>
              <a:t>Potential hazards in the setting are identified, action must be taken so accidents and harm are avoided and control measures put in place.</a:t>
            </a:r>
            <a:endParaRPr lang="en-GB" sz="1100" dirty="0"/>
          </a:p>
        </p:txBody>
      </p:sp>
      <p:sp>
        <p:nvSpPr>
          <p:cNvPr id="7" name="TextBox 6"/>
          <p:cNvSpPr txBox="1"/>
          <p:nvPr/>
        </p:nvSpPr>
        <p:spPr>
          <a:xfrm>
            <a:off x="4644008" y="4509120"/>
            <a:ext cx="4248472"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Policies:</a:t>
            </a:r>
          </a:p>
          <a:p>
            <a:pPr>
              <a:buFont typeface="Arial" pitchFamily="34" charset="0"/>
              <a:buChar char="•"/>
            </a:pPr>
            <a:r>
              <a:rPr lang="en-GB" sz="1100" dirty="0" smtClean="0"/>
              <a:t>Health, social care and early years settings have policies in place – this are plans that outline the policy purpose and the instructions for carrying out the necessary actions to achieve its aim of keeping service users safe and promoting their rights.</a:t>
            </a:r>
          </a:p>
          <a:p>
            <a:pPr>
              <a:buFont typeface="Arial" pitchFamily="34" charset="0"/>
              <a:buChar char="•"/>
            </a:pPr>
            <a:r>
              <a:rPr lang="en-GB" sz="1100" dirty="0" smtClean="0"/>
              <a:t>Policies ensure that the care setting is complying with the legislation requirements.</a:t>
            </a:r>
          </a:p>
          <a:p>
            <a:pPr>
              <a:buFont typeface="Arial" pitchFamily="34" charset="0"/>
              <a:buChar char="•"/>
            </a:pPr>
            <a:r>
              <a:rPr lang="en-GB" sz="1100" dirty="0" smtClean="0"/>
              <a:t>Procedures provide a step by step guide of how to complete a task or implement a policy. For example, Fire Safety, Asbestos – Duty to Manage, Transport , Food </a:t>
            </a:r>
            <a:r>
              <a:rPr lang="en-GB" sz="1100" dirty="0" smtClean="0"/>
              <a:t>Safety, and </a:t>
            </a:r>
            <a:r>
              <a:rPr lang="en-GB" sz="1100" dirty="0" smtClean="0"/>
              <a:t>Electrical Safety.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4176464" cy="2646878"/>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Fire:</a:t>
            </a:r>
          </a:p>
          <a:p>
            <a:r>
              <a:rPr lang="en-GB" sz="1100" dirty="0" smtClean="0"/>
              <a:t>All care settings are legally required to  a fire emergency evacuation plan. It depends on the setting and will be different depending if it is a hospital, care home or school and some may require more support than others.</a:t>
            </a:r>
          </a:p>
          <a:p>
            <a:r>
              <a:rPr lang="en-GB" sz="1100" dirty="0" smtClean="0"/>
              <a:t>PEEPS – Personal Emergency Evacuation Plans may be needed for those with dementia, poor mobility or sensory impairment. Children will need more reassurance and kept supervised and calm.</a:t>
            </a:r>
          </a:p>
          <a:p>
            <a:endParaRPr lang="en-GB" sz="1100" dirty="0" smtClean="0"/>
          </a:p>
          <a:p>
            <a:r>
              <a:rPr lang="en-GB" sz="1100" dirty="0" smtClean="0"/>
              <a:t>Regular fire drills and testing of fire alarms making sure they can be heard throughout the setting.</a:t>
            </a:r>
          </a:p>
          <a:p>
            <a:endParaRPr lang="en-GB" sz="1100" dirty="0" smtClean="0"/>
          </a:p>
          <a:p>
            <a:r>
              <a:rPr lang="en-GB" sz="1100" dirty="0" smtClean="0"/>
              <a:t>Fire escape routes must be kept clear, staff given specific roles to support the evacuation process, such as marshalling or helping those needing help to leave the building.</a:t>
            </a:r>
          </a:p>
        </p:txBody>
      </p:sp>
      <p:sp>
        <p:nvSpPr>
          <p:cNvPr id="4" name="TextBox 3"/>
          <p:cNvSpPr txBox="1"/>
          <p:nvPr/>
        </p:nvSpPr>
        <p:spPr>
          <a:xfrm>
            <a:off x="179512" y="3573016"/>
            <a:ext cx="4104456" cy="2816156"/>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Asbestos: Duty to Manage:</a:t>
            </a:r>
          </a:p>
          <a:p>
            <a:pPr>
              <a:buFont typeface="Arial" pitchFamily="34" charset="0"/>
              <a:buChar char="•"/>
            </a:pPr>
            <a:r>
              <a:rPr lang="en-GB" sz="1100" dirty="0" smtClean="0"/>
              <a:t>Can be found in any building built before the year 2000. The HSE reports that  it causes 5000 deaths every year (lung cancer).</a:t>
            </a:r>
          </a:p>
          <a:p>
            <a:pPr>
              <a:buFont typeface="Arial" pitchFamily="34" charset="0"/>
              <a:buChar char="•"/>
            </a:pPr>
            <a:r>
              <a:rPr lang="en-GB" sz="1100" dirty="0" smtClean="0"/>
              <a:t>Anyone who is a building owner – has a duty to manage any asbestos in the building.</a:t>
            </a:r>
          </a:p>
          <a:p>
            <a:pPr>
              <a:buFont typeface="Arial" pitchFamily="34" charset="0"/>
              <a:buChar char="•"/>
            </a:pPr>
            <a:r>
              <a:rPr lang="en-GB" sz="1100" dirty="0" smtClean="0"/>
              <a:t>The duty covers public buildings such as; leisure centres, hospitals, religious buildings and schools.</a:t>
            </a:r>
          </a:p>
          <a:p>
            <a:endParaRPr lang="en-GB" sz="1100" dirty="0" smtClean="0"/>
          </a:p>
          <a:p>
            <a:r>
              <a:rPr lang="en-GB" sz="1100" dirty="0" smtClean="0"/>
              <a:t>‘Duty to Manage’ responsibility holders have to:</a:t>
            </a:r>
          </a:p>
          <a:p>
            <a:pPr>
              <a:buFont typeface="Wingdings" pitchFamily="2" charset="2"/>
              <a:buChar char="Ø"/>
            </a:pPr>
            <a:r>
              <a:rPr lang="en-GB" sz="1100" dirty="0" smtClean="0"/>
              <a:t>Find out if asbestos is present.</a:t>
            </a:r>
          </a:p>
          <a:p>
            <a:pPr>
              <a:buFont typeface="Wingdings" pitchFamily="2" charset="2"/>
              <a:buChar char="Ø"/>
            </a:pPr>
            <a:r>
              <a:rPr lang="en-GB" sz="1100" dirty="0" smtClean="0"/>
              <a:t>Record the location, type and condition of the asbestos.</a:t>
            </a:r>
          </a:p>
          <a:p>
            <a:pPr>
              <a:buFont typeface="Wingdings" pitchFamily="2" charset="2"/>
              <a:buChar char="Ø"/>
            </a:pPr>
            <a:r>
              <a:rPr lang="en-GB" sz="1100" dirty="0" smtClean="0"/>
              <a:t>Asses the risk of anyone being exposed to  the asbestos.</a:t>
            </a:r>
          </a:p>
          <a:p>
            <a:pPr>
              <a:buFont typeface="Wingdings" pitchFamily="2" charset="2"/>
              <a:buChar char="Ø"/>
            </a:pPr>
            <a:r>
              <a:rPr lang="en-GB" sz="1100" dirty="0" smtClean="0"/>
              <a:t>Prepare a plan – how to manage these risks.</a:t>
            </a:r>
          </a:p>
          <a:p>
            <a:pPr>
              <a:buFont typeface="Wingdings" pitchFamily="2" charset="2"/>
              <a:buChar char="Ø"/>
            </a:pPr>
            <a:r>
              <a:rPr lang="en-GB" sz="1100" dirty="0" smtClean="0"/>
              <a:t>Action the plan – monitor and keep it updated.</a:t>
            </a:r>
          </a:p>
          <a:p>
            <a:pPr>
              <a:buFont typeface="Wingdings" pitchFamily="2" charset="2"/>
              <a:buChar char="Ø"/>
            </a:pPr>
            <a:r>
              <a:rPr lang="en-GB" sz="1100" dirty="0" smtClean="0"/>
              <a:t>Provide this information to anyone who might work on or disturb the asbestos.</a:t>
            </a:r>
          </a:p>
        </p:txBody>
      </p:sp>
      <p:sp>
        <p:nvSpPr>
          <p:cNvPr id="5" name="TextBox 4"/>
          <p:cNvSpPr txBox="1"/>
          <p:nvPr/>
        </p:nvSpPr>
        <p:spPr>
          <a:xfrm>
            <a:off x="4572000" y="260648"/>
            <a:ext cx="4392488" cy="2816156"/>
          </a:xfrm>
          <a:prstGeom prst="rect">
            <a:avLst/>
          </a:prstGeom>
          <a:ln>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Transport:</a:t>
            </a:r>
          </a:p>
          <a:p>
            <a:r>
              <a:rPr lang="en-GB" sz="1100" dirty="0" smtClean="0"/>
              <a:t>The policy covers the maintenance and safety o f vehicles used, like a mini bus for school trips or care home outings etc. </a:t>
            </a:r>
          </a:p>
          <a:p>
            <a:r>
              <a:rPr lang="en-GB" sz="1100" b="1" dirty="0" smtClean="0"/>
              <a:t>Procedures include:</a:t>
            </a:r>
          </a:p>
          <a:p>
            <a:pPr>
              <a:buFont typeface="Arial" pitchFamily="34" charset="0"/>
              <a:buChar char="•"/>
            </a:pPr>
            <a:r>
              <a:rPr lang="en-GB" sz="1100" dirty="0" smtClean="0"/>
              <a:t>Appropriate insurance, licensed driver.</a:t>
            </a:r>
          </a:p>
          <a:p>
            <a:pPr>
              <a:buFont typeface="Arial" pitchFamily="34" charset="0"/>
              <a:buChar char="•"/>
            </a:pPr>
            <a:r>
              <a:rPr lang="en-GB" sz="1100" dirty="0" smtClean="0"/>
              <a:t>Service and maintenance up to date.</a:t>
            </a:r>
          </a:p>
          <a:p>
            <a:pPr>
              <a:buFont typeface="Arial" pitchFamily="34" charset="0"/>
              <a:buChar char="•"/>
            </a:pPr>
            <a:r>
              <a:rPr lang="en-GB" sz="1100" dirty="0" smtClean="0"/>
              <a:t>Seatbelts fitted and working.</a:t>
            </a:r>
          </a:p>
          <a:p>
            <a:pPr>
              <a:buFont typeface="Arial" pitchFamily="34" charset="0"/>
              <a:buChar char="•"/>
            </a:pPr>
            <a:r>
              <a:rPr lang="en-GB" sz="1100" dirty="0" smtClean="0"/>
              <a:t>Parental consent for trips/outings in a school/nursery.</a:t>
            </a:r>
          </a:p>
          <a:p>
            <a:pPr>
              <a:buFont typeface="Arial" pitchFamily="34" charset="0"/>
              <a:buChar char="•"/>
            </a:pPr>
            <a:r>
              <a:rPr lang="en-GB" sz="1100" dirty="0" smtClean="0"/>
              <a:t>Visits are risk assessed and control measures in place (traffic, weather, medical emergency etc.)</a:t>
            </a:r>
          </a:p>
          <a:p>
            <a:pPr>
              <a:buFont typeface="Arial" pitchFamily="34" charset="0"/>
              <a:buChar char="•"/>
            </a:pPr>
            <a:r>
              <a:rPr lang="en-GB" sz="1100" dirty="0" smtClean="0"/>
              <a:t>Contingency plans for delay or breakdowns.</a:t>
            </a:r>
          </a:p>
          <a:p>
            <a:pPr>
              <a:buFont typeface="Arial" pitchFamily="34" charset="0"/>
              <a:buChar char="•"/>
            </a:pPr>
            <a:r>
              <a:rPr lang="en-GB" sz="1100" dirty="0" smtClean="0"/>
              <a:t>First aid provision</a:t>
            </a:r>
          </a:p>
          <a:p>
            <a:pPr>
              <a:buFont typeface="Arial" pitchFamily="34" charset="0"/>
              <a:buChar char="•"/>
            </a:pPr>
            <a:r>
              <a:rPr lang="en-GB" sz="1100" dirty="0" smtClean="0"/>
              <a:t>Emergency contact details – phone numbers, money etc. </a:t>
            </a:r>
          </a:p>
          <a:p>
            <a:pPr>
              <a:buFont typeface="Arial" pitchFamily="34" charset="0"/>
              <a:buChar char="•"/>
            </a:pPr>
            <a:r>
              <a:rPr lang="en-GB" sz="1100" dirty="0" smtClean="0"/>
              <a:t>Impact of poor or excessively hot weather.</a:t>
            </a:r>
          </a:p>
          <a:p>
            <a:pPr>
              <a:buFont typeface="Arial" pitchFamily="34" charset="0"/>
              <a:buChar char="•"/>
            </a:pPr>
            <a:r>
              <a:rPr lang="en-GB" sz="1100" dirty="0" smtClean="0"/>
              <a:t>Supervision – staff to student/resident ratio (this will depend on age, ability etc.)</a:t>
            </a:r>
          </a:p>
        </p:txBody>
      </p:sp>
      <p:sp>
        <p:nvSpPr>
          <p:cNvPr id="2" name="Title 1"/>
          <p:cNvSpPr>
            <a:spLocks noGrp="1"/>
          </p:cNvSpPr>
          <p:nvPr>
            <p:ph type="title"/>
          </p:nvPr>
        </p:nvSpPr>
        <p:spPr>
          <a:xfrm>
            <a:off x="3491880" y="3068960"/>
            <a:ext cx="1728192" cy="432048"/>
          </a:xfrm>
          <a:ln w="28575"/>
        </p:spPr>
        <p:style>
          <a:lnRef idx="2">
            <a:schemeClr val="dk1"/>
          </a:lnRef>
          <a:fillRef idx="1">
            <a:schemeClr val="lt1"/>
          </a:fillRef>
          <a:effectRef idx="0">
            <a:schemeClr val="dk1"/>
          </a:effectRef>
          <a:fontRef idx="minor">
            <a:schemeClr val="dk1"/>
          </a:fontRef>
        </p:style>
        <p:txBody>
          <a:bodyPr>
            <a:normAutofit/>
          </a:bodyPr>
          <a:lstStyle/>
          <a:p>
            <a:pPr algn="ctr"/>
            <a:r>
              <a:rPr lang="en-GB" sz="1200" b="1" dirty="0" smtClean="0"/>
              <a:t>Procedure Examples:</a:t>
            </a:r>
            <a:endParaRPr lang="en-GB" sz="1200" b="1" dirty="0"/>
          </a:p>
        </p:txBody>
      </p:sp>
      <p:sp>
        <p:nvSpPr>
          <p:cNvPr id="6" name="TextBox 5"/>
          <p:cNvSpPr txBox="1"/>
          <p:nvPr/>
        </p:nvSpPr>
        <p:spPr>
          <a:xfrm>
            <a:off x="4427984" y="3573016"/>
            <a:ext cx="4536504" cy="2139047"/>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Electrical Safety:</a:t>
            </a:r>
          </a:p>
          <a:p>
            <a:r>
              <a:rPr lang="en-GB" sz="1100" dirty="0" smtClean="0"/>
              <a:t>Electrical appliances, belonging to the  residents in the care home or the home itself have to be maintained and checked to make sure they are safe.</a:t>
            </a:r>
          </a:p>
          <a:p>
            <a:endParaRPr lang="en-GB" sz="1100" b="1" dirty="0" smtClean="0"/>
          </a:p>
          <a:p>
            <a:r>
              <a:rPr lang="en-GB" sz="1100" b="1" dirty="0" smtClean="0"/>
              <a:t>Examples- what’s covered:</a:t>
            </a:r>
          </a:p>
          <a:p>
            <a:pPr>
              <a:buFont typeface="Arial" pitchFamily="34" charset="0"/>
              <a:buChar char="•"/>
            </a:pPr>
            <a:r>
              <a:rPr lang="en-GB" sz="1100" dirty="0" smtClean="0"/>
              <a:t>Portable electrical equipment should be tested regularly (PAT testing)</a:t>
            </a:r>
          </a:p>
          <a:p>
            <a:pPr>
              <a:buFont typeface="Arial" pitchFamily="34" charset="0"/>
              <a:buChar char="•"/>
            </a:pPr>
            <a:endParaRPr lang="en-GB" sz="1100" dirty="0" smtClean="0"/>
          </a:p>
          <a:p>
            <a:pPr>
              <a:buFont typeface="Arial" pitchFamily="34" charset="0"/>
              <a:buChar char="•"/>
            </a:pPr>
            <a:r>
              <a:rPr lang="en-GB" sz="1100" dirty="0" smtClean="0"/>
              <a:t>Staff make frequent visual checks for: damage to cables, damage to plugs, broken socket covers, damage or worn equipment, no use of extension cables, no overloading of sockets.</a:t>
            </a:r>
          </a:p>
          <a:p>
            <a:pPr>
              <a:buFont typeface="Arial" pitchFamily="34" charset="0"/>
              <a:buChar char="•"/>
            </a:pPr>
            <a:endParaRPr lang="en-GB" sz="1100" dirty="0" smtClean="0"/>
          </a:p>
          <a:p>
            <a:pPr>
              <a:buFont typeface="Arial" pitchFamily="34" charset="0"/>
              <a:buChar char="•"/>
            </a:pPr>
            <a:r>
              <a:rPr lang="en-GB" sz="1100" dirty="0" smtClean="0"/>
              <a:t>How to report damage and to whom.</a:t>
            </a:r>
          </a:p>
        </p:txBody>
      </p:sp>
      <p:sp>
        <p:nvSpPr>
          <p:cNvPr id="7" name="TextBox 6"/>
          <p:cNvSpPr txBox="1"/>
          <p:nvPr/>
        </p:nvSpPr>
        <p:spPr>
          <a:xfrm>
            <a:off x="4427984" y="5805264"/>
            <a:ext cx="4536504" cy="87716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t>Exam tips: </a:t>
            </a:r>
            <a:r>
              <a:rPr lang="en-GB" sz="1100" dirty="0" smtClean="0"/>
              <a:t>Know examples for above and Child Protection, food safety, chemical and biological health hazards, disposal of hazardous waste, storage and dispensing of medicine, security, lone working procedures and security procedures.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47158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1400" b="1" dirty="0" smtClean="0"/>
              <a:t>LO3: Roles and responsibilities involved in health, safety and security in health, social care and child care environments.</a:t>
            </a:r>
            <a:endParaRPr lang="en-GB" sz="1400" b="1" dirty="0"/>
          </a:p>
        </p:txBody>
      </p:sp>
      <p:sp>
        <p:nvSpPr>
          <p:cNvPr id="3" name="TextBox 2"/>
          <p:cNvSpPr txBox="1"/>
          <p:nvPr/>
        </p:nvSpPr>
        <p:spPr>
          <a:xfrm>
            <a:off x="179512" y="836712"/>
            <a:ext cx="8784976" cy="5847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ROLES:</a:t>
            </a:r>
          </a:p>
          <a:p>
            <a:r>
              <a:rPr lang="en-GB" sz="1100" dirty="0" smtClean="0"/>
              <a:t>Roles involved in health, safety and security in health, social care and child care environments include;</a:t>
            </a:r>
          </a:p>
          <a:p>
            <a:r>
              <a:rPr lang="en-GB" sz="1100" b="1" dirty="0" smtClean="0"/>
              <a:t>Employers:</a:t>
            </a:r>
          </a:p>
          <a:p>
            <a:r>
              <a:rPr lang="en-GB" sz="1100" dirty="0" smtClean="0"/>
              <a:t>Ensure compliance with the health and safety legislation and must provide a safe place to work with training requirements, safety equipment etc.</a:t>
            </a:r>
          </a:p>
          <a:p>
            <a:endParaRPr lang="en-GB" sz="1100" dirty="0" smtClean="0"/>
          </a:p>
          <a:p>
            <a:r>
              <a:rPr lang="en-GB" sz="1100" b="1" dirty="0" smtClean="0"/>
              <a:t>NHS:</a:t>
            </a:r>
          </a:p>
          <a:p>
            <a:r>
              <a:rPr lang="en-GB" sz="1100" dirty="0" smtClean="0"/>
              <a:t>Role is to provide secure environments, healthy to work in and visit. Must provide staff with training information and supervision to carry our work safely.</a:t>
            </a:r>
          </a:p>
          <a:p>
            <a:endParaRPr lang="en-GB" sz="1100" dirty="0" smtClean="0"/>
          </a:p>
          <a:p>
            <a:r>
              <a:rPr lang="en-GB" sz="1100" b="1" dirty="0" smtClean="0"/>
              <a:t>Local Authority:</a:t>
            </a:r>
          </a:p>
          <a:p>
            <a:r>
              <a:rPr lang="en-GB" sz="1100" dirty="0" smtClean="0"/>
              <a:t>There are 2 roles – both promoting and enforcing health and safety.</a:t>
            </a:r>
          </a:p>
          <a:p>
            <a:pPr>
              <a:buFont typeface="Wingdings" pitchFamily="2" charset="2"/>
              <a:buChar char="ü"/>
            </a:pPr>
            <a:r>
              <a:rPr lang="en-GB" sz="1100" b="1" dirty="0" smtClean="0"/>
              <a:t>Promote health and safety</a:t>
            </a:r>
            <a:r>
              <a:rPr lang="en-GB" sz="1100" dirty="0" smtClean="0"/>
              <a:t> – local authorities provide guidance and  raise awareness of health and safety in health and social care settings – providing information about roles and responsibilities.</a:t>
            </a:r>
          </a:p>
          <a:p>
            <a:pPr>
              <a:buFont typeface="Wingdings" pitchFamily="2" charset="2"/>
              <a:buChar char="ü"/>
            </a:pPr>
            <a:r>
              <a:rPr lang="en-GB" sz="1100" b="1" dirty="0" smtClean="0"/>
              <a:t>Enforce health and safety standards – </a:t>
            </a:r>
            <a:r>
              <a:rPr lang="en-GB" sz="1100" dirty="0" smtClean="0"/>
              <a:t>local authorities can carry out inspections and make recommendations for improvements. They can send advisory letters, re-inspect or prosecute if adequate standards are not met.</a:t>
            </a:r>
          </a:p>
          <a:p>
            <a:pPr>
              <a:buFont typeface="Wingdings" pitchFamily="2" charset="2"/>
              <a:buChar char="ü"/>
            </a:pPr>
            <a:endParaRPr lang="en-GB" sz="1100" b="1" dirty="0" smtClean="0"/>
          </a:p>
          <a:p>
            <a:r>
              <a:rPr lang="en-GB" sz="1100" b="1" dirty="0" smtClean="0"/>
              <a:t>Care Manager:</a:t>
            </a:r>
          </a:p>
          <a:p>
            <a:r>
              <a:rPr lang="en-GB" sz="1100" dirty="0" smtClean="0"/>
              <a:t>Must develop, review and update the policies and procedures for health and safety. Ensure effective safe systems for reporting and recording and investigating accidents, injuries and incidents under RIDDOR.</a:t>
            </a:r>
          </a:p>
          <a:p>
            <a:endParaRPr lang="en-GB" sz="1100" dirty="0" smtClean="0"/>
          </a:p>
          <a:p>
            <a:r>
              <a:rPr lang="en-GB" sz="1100" b="1" dirty="0" smtClean="0"/>
              <a:t>Headteacher and Governors:</a:t>
            </a:r>
          </a:p>
          <a:p>
            <a:r>
              <a:rPr lang="en-GB" sz="1100" dirty="0" smtClean="0"/>
              <a:t>Oversight and management roles to ensure safeguarding to protect the welfare of staff, students, visitors to the school site and all activities taking place are healthy, safe and secure.</a:t>
            </a:r>
          </a:p>
          <a:p>
            <a:endParaRPr lang="en-GB" sz="1100" dirty="0" smtClean="0"/>
          </a:p>
          <a:p>
            <a:r>
              <a:rPr lang="en-GB" sz="1100" b="1" dirty="0" smtClean="0"/>
              <a:t>Third Sector:</a:t>
            </a:r>
          </a:p>
          <a:p>
            <a:r>
              <a:rPr lang="en-US" sz="1100" dirty="0" smtClean="0"/>
              <a:t>Charitable organisations – have a role to play in safeguarding and promoting health, safety and security for their employees as well as individuals who require support. For example; Barnardo’s, MIND, Age UK, Childline</a:t>
            </a:r>
            <a:r>
              <a:rPr lang="en-US" sz="1100" dirty="0"/>
              <a:t> </a:t>
            </a:r>
            <a:r>
              <a:rPr lang="en-US" sz="1100" dirty="0" smtClean="0"/>
              <a:t>and Mencap.</a:t>
            </a:r>
          </a:p>
          <a:p>
            <a:endParaRPr lang="en-US" sz="1100" b="1" dirty="0" smtClean="0"/>
          </a:p>
          <a:p>
            <a:r>
              <a:rPr lang="en-US" sz="1100" b="1" dirty="0" smtClean="0"/>
              <a:t>Employees:</a:t>
            </a:r>
          </a:p>
          <a:p>
            <a:r>
              <a:rPr lang="en-US" sz="1100" dirty="0" smtClean="0"/>
              <a:t>Use safe working practices to maintain the safety of themselves and others’, attend health and safety training, use PPE provided and report any hazards / incidents in the workplace.</a:t>
            </a:r>
            <a:endParaRPr lang="en-GB" sz="1100" dirty="0" smtClean="0"/>
          </a:p>
          <a:p>
            <a:r>
              <a:rPr lang="en-US" sz="1100" b="1" dirty="0" smtClean="0"/>
              <a:t>Individuals who require care and support:</a:t>
            </a:r>
            <a:endParaRPr lang="en-GB" sz="1100" b="1" dirty="0" smtClean="0"/>
          </a:p>
          <a:p>
            <a:r>
              <a:rPr lang="en-US" sz="1100" dirty="0" smtClean="0"/>
              <a:t>Follow any health, safety and security instructions provided verbally by staff. For example in an emergency evacuation practice, safety signs like, ‘wet floor’ signs or ‘no smoking’/ They should report any hazards they become aware of.</a:t>
            </a:r>
            <a:endParaRPr lang="en-GB" sz="11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099" y="190528"/>
            <a:ext cx="5599534" cy="288032"/>
          </a:xfrm>
        </p:spPr>
        <p:style>
          <a:lnRef idx="2">
            <a:schemeClr val="dk1"/>
          </a:lnRef>
          <a:fillRef idx="1">
            <a:schemeClr val="lt1"/>
          </a:fillRef>
          <a:effectRef idx="0">
            <a:schemeClr val="dk1"/>
          </a:effectRef>
          <a:fontRef idx="minor">
            <a:schemeClr val="dk1"/>
          </a:fontRef>
        </p:style>
        <p:txBody>
          <a:bodyPr>
            <a:normAutofit/>
          </a:bodyPr>
          <a:lstStyle/>
          <a:p>
            <a:pPr algn="ctr"/>
            <a:r>
              <a:rPr lang="en-US" sz="1200" dirty="0" smtClean="0"/>
              <a:t>LO1 Potential hazards in health, social care and child care environments.</a:t>
            </a:r>
            <a:endParaRPr lang="en-GB" sz="1200" dirty="0"/>
          </a:p>
        </p:txBody>
      </p:sp>
      <p:sp>
        <p:nvSpPr>
          <p:cNvPr id="7" name="TextBox 6"/>
          <p:cNvSpPr txBox="1"/>
          <p:nvPr/>
        </p:nvSpPr>
        <p:spPr>
          <a:xfrm>
            <a:off x="205099" y="548680"/>
            <a:ext cx="8111317" cy="5078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smtClean="0">
                <a:solidFill>
                  <a:srgbClr val="7030A0"/>
                </a:solidFill>
              </a:rPr>
              <a:t>Hazard: </a:t>
            </a:r>
            <a:r>
              <a:rPr lang="en-US" sz="1100" dirty="0" smtClean="0">
                <a:solidFill>
                  <a:schemeClr val="tx1"/>
                </a:solidFill>
              </a:rPr>
              <a:t>Something that could potentially harm someone or could cause and adverse effect on health.</a:t>
            </a:r>
          </a:p>
          <a:p>
            <a:r>
              <a:rPr lang="en-US" sz="1100" b="1" dirty="0" smtClean="0">
                <a:solidFill>
                  <a:srgbClr val="7030A0"/>
                </a:solidFill>
              </a:rPr>
              <a:t>Manual handling</a:t>
            </a:r>
            <a:r>
              <a:rPr lang="en-US" sz="1600" dirty="0" smtClean="0"/>
              <a:t>:</a:t>
            </a:r>
            <a:r>
              <a:rPr lang="en-US" sz="1600" dirty="0">
                <a:solidFill>
                  <a:schemeClr val="tx1"/>
                </a:solidFill>
              </a:rPr>
              <a:t> </a:t>
            </a:r>
            <a:r>
              <a:rPr lang="en-US" sz="1100" dirty="0" smtClean="0">
                <a:solidFill>
                  <a:schemeClr val="tx1"/>
                </a:solidFill>
              </a:rPr>
              <a:t>using the correct procedure when physically moving any load by lifting, putting down, pushing or pulling</a:t>
            </a:r>
            <a:r>
              <a:rPr lang="en-US" sz="1100" dirty="0" smtClean="0"/>
              <a:t> </a:t>
            </a:r>
            <a:endParaRPr lang="en-GB" sz="1100" dirty="0"/>
          </a:p>
        </p:txBody>
      </p:sp>
      <p:pic>
        <p:nvPicPr>
          <p:cNvPr id="8" name="Picture 7"/>
          <p:cNvPicPr>
            <a:picLocks noChangeAspect="1"/>
          </p:cNvPicPr>
          <p:nvPr/>
        </p:nvPicPr>
        <p:blipFill>
          <a:blip r:embed="rId2" cstate="print"/>
          <a:stretch>
            <a:fillRect/>
          </a:stretch>
        </p:blipFill>
        <p:spPr>
          <a:xfrm>
            <a:off x="7425586" y="590460"/>
            <a:ext cx="540604" cy="40545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93813820"/>
              </p:ext>
            </p:extLst>
          </p:nvPr>
        </p:nvGraphicFramePr>
        <p:xfrm>
          <a:off x="107505" y="1119626"/>
          <a:ext cx="8856984" cy="5380145"/>
        </p:xfrm>
        <a:graphic>
          <a:graphicData uri="http://schemas.openxmlformats.org/drawingml/2006/table">
            <a:tbl>
              <a:tblPr firstRow="1" bandRow="1">
                <a:tableStyleId>{073A0DAA-6AF3-43AB-8588-CEC1D06C72B9}</a:tableStyleId>
              </a:tblPr>
              <a:tblGrid>
                <a:gridCol w="1224135">
                  <a:extLst>
                    <a:ext uri="{9D8B030D-6E8A-4147-A177-3AD203B41FA5}">
                      <a16:colId xmlns:a16="http://schemas.microsoft.com/office/drawing/2014/main" val="3737647512"/>
                    </a:ext>
                  </a:extLst>
                </a:gridCol>
                <a:gridCol w="7632849">
                  <a:extLst>
                    <a:ext uri="{9D8B030D-6E8A-4147-A177-3AD203B41FA5}">
                      <a16:colId xmlns:a16="http://schemas.microsoft.com/office/drawing/2014/main" val="2796071456"/>
                    </a:ext>
                  </a:extLst>
                </a:gridCol>
              </a:tblGrid>
              <a:tr h="370130">
                <a:tc>
                  <a:txBody>
                    <a:bodyPr/>
                    <a:lstStyle/>
                    <a:p>
                      <a:pPr algn="ctr"/>
                      <a:r>
                        <a:rPr lang="en-US" sz="1200" dirty="0" smtClean="0"/>
                        <a:t>Type of hazard</a:t>
                      </a:r>
                      <a:endParaRPr lang="en-GB" sz="1200" dirty="0"/>
                    </a:p>
                  </a:txBody>
                  <a:tcPr/>
                </a:tc>
                <a:tc>
                  <a:txBody>
                    <a:bodyPr/>
                    <a:lstStyle/>
                    <a:p>
                      <a:pPr algn="ctr"/>
                      <a:r>
                        <a:rPr lang="en-US" sz="1200" dirty="0" smtClean="0"/>
                        <a:t>Examples in care environments</a:t>
                      </a:r>
                      <a:endParaRPr lang="en-GB" sz="1200" dirty="0"/>
                    </a:p>
                  </a:txBody>
                  <a:tcPr/>
                </a:tc>
                <a:extLst>
                  <a:ext uri="{0D108BD9-81ED-4DB2-BD59-A6C34878D82A}">
                    <a16:rowId xmlns:a16="http://schemas.microsoft.com/office/drawing/2014/main" val="2590888654"/>
                  </a:ext>
                </a:extLst>
              </a:tr>
              <a:tr h="425903">
                <a:tc>
                  <a:txBody>
                    <a:bodyPr/>
                    <a:lstStyle/>
                    <a:p>
                      <a:r>
                        <a:rPr lang="en-US" sz="1100" dirty="0" smtClean="0"/>
                        <a:t>Environmental</a:t>
                      </a:r>
                      <a:endParaRPr lang="en-GB" sz="1100" dirty="0"/>
                    </a:p>
                  </a:txBody>
                  <a:tcPr/>
                </a:tc>
                <a:tc>
                  <a:txBody>
                    <a:bodyPr/>
                    <a:lstStyle/>
                    <a:p>
                      <a:pPr marL="171450" indent="-171450">
                        <a:buFont typeface="Wingdings" panose="05000000000000000000" pitchFamily="2" charset="2"/>
                        <a:buChar char="Ø"/>
                      </a:pPr>
                      <a:r>
                        <a:rPr lang="en-US" sz="1100" dirty="0" smtClean="0"/>
                        <a:t>Work or damaged</a:t>
                      </a:r>
                      <a:r>
                        <a:rPr lang="en-US" sz="1100" baseline="0" dirty="0" smtClean="0"/>
                        <a:t> equipment, furniture and flowing can cause slip and trip hazards resulting in sprains, bruising, fractures or being knocked unconscious.</a:t>
                      </a:r>
                      <a:endParaRPr lang="en-GB" sz="1100" dirty="0"/>
                    </a:p>
                  </a:txBody>
                  <a:tcPr/>
                </a:tc>
                <a:extLst>
                  <a:ext uri="{0D108BD9-81ED-4DB2-BD59-A6C34878D82A}">
                    <a16:rowId xmlns:a16="http://schemas.microsoft.com/office/drawing/2014/main" val="1651728140"/>
                  </a:ext>
                </a:extLst>
              </a:tr>
              <a:tr h="425903">
                <a:tc>
                  <a:txBody>
                    <a:bodyPr/>
                    <a:lstStyle/>
                    <a:p>
                      <a:r>
                        <a:rPr lang="en-US" sz="1100" dirty="0" smtClean="0"/>
                        <a:t>Biological</a:t>
                      </a:r>
                      <a:endParaRPr lang="en-GB" sz="1100" dirty="0"/>
                    </a:p>
                  </a:txBody>
                  <a:tcPr/>
                </a:tc>
                <a:tc>
                  <a:txBody>
                    <a:bodyPr/>
                    <a:lstStyle/>
                    <a:p>
                      <a:pPr marL="171450" indent="-171450">
                        <a:buFont typeface="Wingdings" panose="05000000000000000000" pitchFamily="2" charset="2"/>
                        <a:buChar char="Ø"/>
                      </a:pPr>
                      <a:r>
                        <a:rPr lang="en-US" sz="1100" dirty="0" smtClean="0"/>
                        <a:t>Medical</a:t>
                      </a:r>
                      <a:r>
                        <a:rPr lang="en-US" sz="1100" baseline="0" dirty="0" smtClean="0"/>
                        <a:t> or other waste products not disposed of following correct procedures and poor levels of hygiene can result in the spread of infection and disease.</a:t>
                      </a:r>
                      <a:endParaRPr lang="en-GB" sz="1100" dirty="0"/>
                    </a:p>
                  </a:txBody>
                  <a:tcPr/>
                </a:tc>
                <a:extLst>
                  <a:ext uri="{0D108BD9-81ED-4DB2-BD59-A6C34878D82A}">
                    <a16:rowId xmlns:a16="http://schemas.microsoft.com/office/drawing/2014/main" val="2365707633"/>
                  </a:ext>
                </a:extLst>
              </a:tr>
              <a:tr h="593222">
                <a:tc>
                  <a:txBody>
                    <a:bodyPr/>
                    <a:lstStyle/>
                    <a:p>
                      <a:r>
                        <a:rPr lang="en-US" sz="1100" dirty="0" smtClean="0"/>
                        <a:t>Chemical</a:t>
                      </a:r>
                      <a:endParaRPr lang="en-GB" sz="1100" dirty="0"/>
                    </a:p>
                  </a:txBody>
                  <a:tcPr/>
                </a:tc>
                <a:tc>
                  <a:txBody>
                    <a:bodyPr/>
                    <a:lstStyle/>
                    <a:p>
                      <a:pPr marL="171450" indent="-171450">
                        <a:buFont typeface="Wingdings" panose="05000000000000000000" pitchFamily="2" charset="2"/>
                        <a:buChar char="Ø"/>
                      </a:pPr>
                      <a:r>
                        <a:rPr lang="en-US" sz="1100" dirty="0" smtClean="0"/>
                        <a:t>Medicines </a:t>
                      </a:r>
                      <a:r>
                        <a:rPr lang="en-US" sz="1100" baseline="0" dirty="0" smtClean="0"/>
                        <a:t>– incorrect doses being administered, wrong medication, unauthorized access to medication can have serious health consequences. </a:t>
                      </a:r>
                    </a:p>
                    <a:p>
                      <a:pPr marL="171450" indent="-171450">
                        <a:buFont typeface="Wingdings" panose="05000000000000000000" pitchFamily="2" charset="2"/>
                        <a:buChar char="Ø"/>
                      </a:pPr>
                      <a:r>
                        <a:rPr lang="en-US" sz="1100" baseline="0" dirty="0" smtClean="0"/>
                        <a:t>Cleaning materials – stored or used incorrectly can cause serious physical harm.</a:t>
                      </a:r>
                      <a:endParaRPr lang="en-GB" sz="1100" dirty="0"/>
                    </a:p>
                  </a:txBody>
                  <a:tcPr/>
                </a:tc>
                <a:extLst>
                  <a:ext uri="{0D108BD9-81ED-4DB2-BD59-A6C34878D82A}">
                    <a16:rowId xmlns:a16="http://schemas.microsoft.com/office/drawing/2014/main" val="3200297272"/>
                  </a:ext>
                </a:extLst>
              </a:tr>
              <a:tr h="425903">
                <a:tc>
                  <a:txBody>
                    <a:bodyPr/>
                    <a:lstStyle/>
                    <a:p>
                      <a:r>
                        <a:rPr lang="en-US" sz="1100" dirty="0" smtClean="0"/>
                        <a:t>Psychological</a:t>
                      </a:r>
                      <a:endParaRPr lang="en-GB" sz="1100" dirty="0"/>
                    </a:p>
                  </a:txBody>
                  <a:tcPr/>
                </a:tc>
                <a:tc>
                  <a:txBody>
                    <a:bodyPr/>
                    <a:lstStyle/>
                    <a:p>
                      <a:pPr marL="171450" indent="-171450">
                        <a:buFont typeface="Wingdings" panose="05000000000000000000" pitchFamily="2" charset="2"/>
                        <a:buChar char="Ø"/>
                      </a:pPr>
                      <a:r>
                        <a:rPr lang="en-US" sz="1100" dirty="0" smtClean="0"/>
                        <a:t>Fatigue and stress – due to long working hours, coping with challenging behavior, violence,</a:t>
                      </a:r>
                      <a:r>
                        <a:rPr lang="en-US" sz="1100" baseline="0" dirty="0" smtClean="0"/>
                        <a:t> abuse from service users, bullying in the workplace.</a:t>
                      </a:r>
                      <a:endParaRPr lang="en-GB" sz="1100" dirty="0"/>
                    </a:p>
                  </a:txBody>
                  <a:tcPr/>
                </a:tc>
                <a:extLst>
                  <a:ext uri="{0D108BD9-81ED-4DB2-BD59-A6C34878D82A}">
                    <a16:rowId xmlns:a16="http://schemas.microsoft.com/office/drawing/2014/main" val="2924674059"/>
                  </a:ext>
                </a:extLst>
              </a:tr>
              <a:tr h="784804">
                <a:tc>
                  <a:txBody>
                    <a:bodyPr/>
                    <a:lstStyle/>
                    <a:p>
                      <a:r>
                        <a:rPr lang="en-US" sz="1100" dirty="0" smtClean="0"/>
                        <a:t>Physical</a:t>
                      </a:r>
                      <a:endParaRPr lang="en-GB" sz="1100" dirty="0"/>
                    </a:p>
                  </a:txBody>
                  <a:tcPr/>
                </a:tc>
                <a:tc>
                  <a:txBody>
                    <a:bodyPr/>
                    <a:lstStyle/>
                    <a:p>
                      <a:pPr marL="171450" indent="-171450">
                        <a:buFont typeface="Wingdings" panose="05000000000000000000" pitchFamily="2" charset="2"/>
                        <a:buChar char="Ø"/>
                      </a:pPr>
                      <a:r>
                        <a:rPr lang="en-GB" sz="1100" dirty="0" smtClean="0"/>
                        <a:t>Excessive loud noise at work, i.e. continuous</a:t>
                      </a:r>
                      <a:r>
                        <a:rPr lang="en-GB" sz="1100" baseline="0" dirty="0" smtClean="0"/>
                        <a:t> use of a loud hoover can cause ringing in the ears, deafness or other ear complaints.</a:t>
                      </a:r>
                    </a:p>
                    <a:p>
                      <a:pPr marL="171450" indent="-171450">
                        <a:buFont typeface="Wingdings" panose="05000000000000000000" pitchFamily="2" charset="2"/>
                        <a:buChar char="Ø"/>
                      </a:pPr>
                      <a:r>
                        <a:rPr lang="en-GB" sz="1100" baseline="0" dirty="0" smtClean="0"/>
                        <a:t>Radiation from electromagnetic rays like x-rays and gamma rays – X-rays, used in medical environments for scanning internal organs and diagnosing broken bones. Gamm rays are used in the treatment of cancers and sterilising medical equipment.</a:t>
                      </a:r>
                      <a:endParaRPr lang="en-GB" sz="1100" dirty="0"/>
                    </a:p>
                  </a:txBody>
                  <a:tcPr/>
                </a:tc>
                <a:extLst>
                  <a:ext uri="{0D108BD9-81ED-4DB2-BD59-A6C34878D82A}">
                    <a16:rowId xmlns:a16="http://schemas.microsoft.com/office/drawing/2014/main" val="3010859931"/>
                  </a:ext>
                </a:extLst>
              </a:tr>
              <a:tr h="649032">
                <a:tc>
                  <a:txBody>
                    <a:bodyPr/>
                    <a:lstStyle/>
                    <a:p>
                      <a:r>
                        <a:rPr lang="en-US" sz="1100" dirty="0" smtClean="0"/>
                        <a:t>Musculoskeletal</a:t>
                      </a:r>
                      <a:endParaRPr lang="en-GB" sz="1100" dirty="0"/>
                    </a:p>
                  </a:txBody>
                  <a:tcPr/>
                </a:tc>
                <a:tc>
                  <a:txBody>
                    <a:bodyPr/>
                    <a:lstStyle/>
                    <a:p>
                      <a:pPr marL="171450" indent="-171450">
                        <a:buFont typeface="Wingdings" panose="05000000000000000000" pitchFamily="2" charset="2"/>
                        <a:buChar char="Ø"/>
                      </a:pPr>
                      <a:r>
                        <a:rPr lang="en-GB" sz="1100" b="1" dirty="0" smtClean="0">
                          <a:solidFill>
                            <a:srgbClr val="7030A0"/>
                          </a:solidFill>
                        </a:rPr>
                        <a:t>Manual</a:t>
                      </a:r>
                      <a:r>
                        <a:rPr lang="en-GB" sz="1100" b="1" baseline="0" dirty="0" smtClean="0">
                          <a:solidFill>
                            <a:srgbClr val="7030A0"/>
                          </a:solidFill>
                        </a:rPr>
                        <a:t> handling</a:t>
                      </a:r>
                      <a:r>
                        <a:rPr lang="en-GB" sz="1100" b="1" baseline="0" dirty="0" smtClean="0">
                          <a:solidFill>
                            <a:schemeClr val="tx1"/>
                          </a:solidFill>
                        </a:rPr>
                        <a:t> </a:t>
                      </a:r>
                      <a:r>
                        <a:rPr lang="en-GB" sz="1100" b="0" baseline="0" dirty="0" smtClean="0">
                          <a:solidFill>
                            <a:schemeClr val="tx1"/>
                          </a:solidFill>
                        </a:rPr>
                        <a:t>– equipment, patients, residents can cause muscle injuries if not carried out correctly following procedures.</a:t>
                      </a:r>
                    </a:p>
                    <a:p>
                      <a:pPr marL="171450" indent="-171450">
                        <a:buFont typeface="Wingdings" panose="05000000000000000000" pitchFamily="2" charset="2"/>
                        <a:buChar char="Ø"/>
                      </a:pPr>
                      <a:r>
                        <a:rPr lang="en-GB" sz="1100" b="0" baseline="0" dirty="0" smtClean="0">
                          <a:solidFill>
                            <a:schemeClr val="tx1"/>
                          </a:solidFill>
                        </a:rPr>
                        <a:t>Display Screen Equipment (DSE)  -incorrect posture or badly placed screen can cause muscular aches and pains and also repetitive strain injuries (RSI).</a:t>
                      </a:r>
                      <a:endParaRPr lang="en-GB" sz="1100" b="0" dirty="0">
                        <a:solidFill>
                          <a:srgbClr val="7030A0"/>
                        </a:solidFill>
                      </a:endParaRPr>
                    </a:p>
                  </a:txBody>
                  <a:tcPr/>
                </a:tc>
                <a:extLst>
                  <a:ext uri="{0D108BD9-81ED-4DB2-BD59-A6C34878D82A}">
                    <a16:rowId xmlns:a16="http://schemas.microsoft.com/office/drawing/2014/main" val="2941498851"/>
                  </a:ext>
                </a:extLst>
              </a:tr>
              <a:tr h="680579">
                <a:tc>
                  <a:txBody>
                    <a:bodyPr/>
                    <a:lstStyle/>
                    <a:p>
                      <a:r>
                        <a:rPr lang="en-US" sz="1100" dirty="0" smtClean="0"/>
                        <a:t>Working conditions</a:t>
                      </a:r>
                      <a:endParaRPr lang="en-GB" sz="1100" dirty="0"/>
                    </a:p>
                  </a:txBody>
                  <a:tcPr/>
                </a:tc>
                <a:tc>
                  <a:txBody>
                    <a:bodyPr/>
                    <a:lstStyle/>
                    <a:p>
                      <a:pPr marL="171450" indent="-171450">
                        <a:buFont typeface="Wingdings" panose="05000000000000000000" pitchFamily="2" charset="2"/>
                        <a:buChar char="Ø"/>
                      </a:pPr>
                      <a:r>
                        <a:rPr lang="en-US" sz="1100" dirty="0" smtClean="0"/>
                        <a:t>Temperature</a:t>
                      </a:r>
                      <a:r>
                        <a:rPr lang="en-US" sz="1100" baseline="0" dirty="0" smtClean="0"/>
                        <a:t> – to hot or too cold can cause dehydration and make conditions such as asthma worse.</a:t>
                      </a:r>
                    </a:p>
                    <a:p>
                      <a:pPr marL="171450" indent="-171450">
                        <a:buFont typeface="Wingdings" panose="05000000000000000000" pitchFamily="2" charset="2"/>
                        <a:buChar char="Ø"/>
                      </a:pPr>
                      <a:r>
                        <a:rPr lang="en-US" sz="1100" baseline="0" dirty="0" smtClean="0"/>
                        <a:t>Hearing can be damaged with long-term exposure to noise levels that are too high.</a:t>
                      </a:r>
                    </a:p>
                    <a:p>
                      <a:pPr marL="171450" indent="-171450">
                        <a:buFont typeface="Wingdings" panose="05000000000000000000" pitchFamily="2" charset="2"/>
                        <a:buChar char="Ø"/>
                      </a:pPr>
                      <a:r>
                        <a:rPr lang="en-US" sz="1100" baseline="0" dirty="0" smtClean="0"/>
                        <a:t>Stress and fatigue can be caused by travelling long distances, being away from home and sitting in traffic for periods of time.</a:t>
                      </a:r>
                      <a:endParaRPr lang="en-GB" sz="1100" dirty="0"/>
                    </a:p>
                  </a:txBody>
                  <a:tcPr/>
                </a:tc>
                <a:extLst>
                  <a:ext uri="{0D108BD9-81ED-4DB2-BD59-A6C34878D82A}">
                    <a16:rowId xmlns:a16="http://schemas.microsoft.com/office/drawing/2014/main" val="289938640"/>
                  </a:ext>
                </a:extLst>
              </a:tr>
              <a:tr h="593222">
                <a:tc>
                  <a:txBody>
                    <a:bodyPr/>
                    <a:lstStyle/>
                    <a:p>
                      <a:r>
                        <a:rPr lang="en-US" sz="1100" dirty="0" smtClean="0"/>
                        <a:t>Working</a:t>
                      </a:r>
                      <a:r>
                        <a:rPr lang="en-US" sz="1100" baseline="0" dirty="0" smtClean="0"/>
                        <a:t> practices</a:t>
                      </a:r>
                      <a:endParaRPr lang="en-GB" sz="1100" dirty="0"/>
                    </a:p>
                  </a:txBody>
                  <a:tcPr/>
                </a:tc>
                <a:tc>
                  <a:txBody>
                    <a:bodyPr/>
                    <a:lstStyle/>
                    <a:p>
                      <a:pPr marL="171450" indent="-171450">
                        <a:buFont typeface="Wingdings" panose="05000000000000000000" pitchFamily="2" charset="2"/>
                        <a:buChar char="Ø"/>
                      </a:pPr>
                      <a:r>
                        <a:rPr lang="en-US" sz="1100" dirty="0" smtClean="0"/>
                        <a:t>Excessive hours result in accidents and mistakes as a result of lack of concentration and tiredness.</a:t>
                      </a:r>
                    </a:p>
                    <a:p>
                      <a:pPr marL="171450" indent="-171450">
                        <a:buFont typeface="Wingdings" panose="05000000000000000000" pitchFamily="2" charset="2"/>
                        <a:buChar char="Ø"/>
                      </a:pPr>
                      <a:r>
                        <a:rPr lang="en-US" sz="1100" dirty="0" smtClean="0"/>
                        <a:t>Lack of supervision for new</a:t>
                      </a:r>
                      <a:r>
                        <a:rPr lang="en-US" sz="1100" baseline="0" dirty="0" smtClean="0"/>
                        <a:t> staff or those taking on new tasks. Training essential to avoid accidents and errors. i.e. using a hoist to incorrectly could lead to injury.</a:t>
                      </a:r>
                      <a:endParaRPr lang="en-GB" sz="1100" dirty="0"/>
                    </a:p>
                  </a:txBody>
                  <a:tcPr/>
                </a:tc>
                <a:extLst>
                  <a:ext uri="{0D108BD9-81ED-4DB2-BD59-A6C34878D82A}">
                    <a16:rowId xmlns:a16="http://schemas.microsoft.com/office/drawing/2014/main" val="675222607"/>
                  </a:ext>
                </a:extLst>
              </a:tr>
              <a:tr h="425903">
                <a:tc>
                  <a:txBody>
                    <a:bodyPr/>
                    <a:lstStyle/>
                    <a:p>
                      <a:r>
                        <a:rPr lang="en-US" sz="1100" dirty="0" smtClean="0"/>
                        <a:t>Lack of security systems</a:t>
                      </a:r>
                      <a:endParaRPr lang="en-GB" sz="1100" dirty="0"/>
                    </a:p>
                  </a:txBody>
                  <a:tcPr/>
                </a:tc>
                <a:tc>
                  <a:txBody>
                    <a:bodyPr/>
                    <a:lstStyle/>
                    <a:p>
                      <a:pPr marL="171450" indent="-171450">
                        <a:buFont typeface="Wingdings" panose="05000000000000000000" pitchFamily="2" charset="2"/>
                        <a:buChar char="Ø"/>
                      </a:pPr>
                      <a:r>
                        <a:rPr lang="en-US" sz="1100" dirty="0" smtClean="0"/>
                        <a:t>Door locks, alarm</a:t>
                      </a:r>
                      <a:r>
                        <a:rPr lang="en-US" sz="1100" baseline="0" dirty="0" smtClean="0"/>
                        <a:t> systems and monitoring of all visitors are all measures to prevent unauthorized access by strangers who may pose a threat of harm to individuals in care environments. Security may not be in place or faulty due to poor maintenance.</a:t>
                      </a:r>
                      <a:endParaRPr lang="en-GB" sz="1100" dirty="0"/>
                    </a:p>
                  </a:txBody>
                  <a:tcPr/>
                </a:tc>
                <a:extLst>
                  <a:ext uri="{0D108BD9-81ED-4DB2-BD59-A6C34878D82A}">
                    <a16:rowId xmlns:a16="http://schemas.microsoft.com/office/drawing/2014/main" val="1211265619"/>
                  </a:ext>
                </a:extLst>
              </a:tr>
            </a:tbl>
          </a:graphicData>
        </a:graphic>
      </p:graphicFrame>
    </p:spTree>
    <p:extLst>
      <p:ext uri="{BB962C8B-B14F-4D97-AF65-F5344CB8AC3E}">
        <p14:creationId xmlns:p14="http://schemas.microsoft.com/office/powerpoint/2010/main" val="797329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1351062" cy="32757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400" b="1" dirty="0" smtClean="0"/>
              <a:t>Responsibilities:</a:t>
            </a:r>
            <a:endParaRPr lang="en-GB" sz="1400" b="1" dirty="0"/>
          </a:p>
        </p:txBody>
      </p:sp>
      <p:sp>
        <p:nvSpPr>
          <p:cNvPr id="3" name="TextBox 2"/>
          <p:cNvSpPr txBox="1"/>
          <p:nvPr/>
        </p:nvSpPr>
        <p:spPr>
          <a:xfrm>
            <a:off x="251520" y="692696"/>
            <a:ext cx="4392488" cy="45089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Employers</a:t>
            </a:r>
          </a:p>
          <a:p>
            <a:r>
              <a:rPr lang="en-US" sz="1100" b="1" dirty="0" smtClean="0"/>
              <a:t>Promoting health and safety policies:</a:t>
            </a:r>
          </a:p>
          <a:p>
            <a:pPr marL="285750" indent="-285750">
              <a:buFont typeface="Arial" panose="020B0604020202020204" pitchFamily="34" charset="0"/>
              <a:buChar char="•"/>
            </a:pPr>
            <a:r>
              <a:rPr lang="en-US" sz="1100" dirty="0" smtClean="0"/>
              <a:t>Ensuring all relevant health and safety policies are in place.</a:t>
            </a:r>
          </a:p>
          <a:p>
            <a:pPr marL="285750" indent="-285750">
              <a:buFont typeface="Arial" panose="020B0604020202020204" pitchFamily="34" charset="0"/>
              <a:buChar char="•"/>
            </a:pPr>
            <a:r>
              <a:rPr lang="en-US" sz="1100" dirty="0" smtClean="0"/>
              <a:t>Ensuring all staff are aware of their responsibilities as stated in relevant policies.</a:t>
            </a:r>
          </a:p>
          <a:p>
            <a:pPr marL="285750" indent="-285750">
              <a:buFont typeface="Arial" panose="020B0604020202020204" pitchFamily="34" charset="0"/>
              <a:buChar char="•"/>
            </a:pPr>
            <a:r>
              <a:rPr lang="en-US" sz="1100" dirty="0" smtClean="0"/>
              <a:t>Ensuring health and safety training is in provided.</a:t>
            </a:r>
          </a:p>
          <a:p>
            <a:pPr marL="285750" indent="-285750">
              <a:buFont typeface="Arial" panose="020B0604020202020204" pitchFamily="34" charset="0"/>
              <a:buChar char="•"/>
            </a:pPr>
            <a:r>
              <a:rPr lang="en-US" sz="1100" dirty="0" smtClean="0"/>
              <a:t>Ensuring appropriate staff are recruited, i.e. DBS checked, appropriate qualifications and/or experience.</a:t>
            </a:r>
          </a:p>
          <a:p>
            <a:endParaRPr lang="en-US" sz="1100" b="1" dirty="0" smtClean="0"/>
          </a:p>
          <a:p>
            <a:r>
              <a:rPr lang="en-US" sz="1100" b="1" dirty="0" smtClean="0"/>
              <a:t>Maintaining health and safety policies:</a:t>
            </a:r>
          </a:p>
          <a:p>
            <a:pPr marL="171450" indent="-171450">
              <a:buFont typeface="Arial" panose="020B0604020202020204" pitchFamily="34" charset="0"/>
              <a:buChar char="•"/>
            </a:pPr>
            <a:r>
              <a:rPr lang="en-US" sz="1100" dirty="0" smtClean="0"/>
              <a:t>Keeping up to date with legislation.</a:t>
            </a:r>
          </a:p>
          <a:p>
            <a:pPr marL="171450" indent="-171450">
              <a:buFont typeface="Arial" panose="020B0604020202020204" pitchFamily="34" charset="0"/>
              <a:buChar char="•"/>
            </a:pPr>
            <a:r>
              <a:rPr lang="en-US" sz="1100" dirty="0" smtClean="0"/>
              <a:t>Policies updated regularly.</a:t>
            </a:r>
          </a:p>
          <a:p>
            <a:pPr marL="171450" indent="-171450">
              <a:buFont typeface="Arial" panose="020B0604020202020204" pitchFamily="34" charset="0"/>
              <a:buChar char="•"/>
            </a:pPr>
            <a:r>
              <a:rPr lang="en-US" sz="1100" dirty="0" smtClean="0"/>
              <a:t>All accidents and incidents are recorded and following up.</a:t>
            </a:r>
          </a:p>
          <a:p>
            <a:pPr marL="171450" indent="-171450">
              <a:buFont typeface="Arial" panose="020B0604020202020204" pitchFamily="34" charset="0"/>
              <a:buChar char="•"/>
            </a:pPr>
            <a:r>
              <a:rPr lang="en-US" sz="1100" dirty="0" smtClean="0"/>
              <a:t>Providing induction for new staff.</a:t>
            </a:r>
          </a:p>
          <a:p>
            <a:pPr marL="171450" indent="-171450">
              <a:buFont typeface="Arial" panose="020B0604020202020204" pitchFamily="34" charset="0"/>
              <a:buChar char="•"/>
            </a:pPr>
            <a:r>
              <a:rPr lang="en-US" sz="1100" dirty="0" smtClean="0"/>
              <a:t>Ongoing training provided.</a:t>
            </a:r>
          </a:p>
          <a:p>
            <a:pPr marL="171450" indent="-171450">
              <a:buFont typeface="Arial" panose="020B0604020202020204" pitchFamily="34" charset="0"/>
              <a:buChar char="•"/>
            </a:pPr>
            <a:r>
              <a:rPr lang="en-US" sz="1100" dirty="0" smtClean="0"/>
              <a:t>Checking the setting for health and safety issues – carrying out risk assessments, safety walks etc.</a:t>
            </a:r>
          </a:p>
          <a:p>
            <a:pPr marL="171450" indent="-171450">
              <a:buFont typeface="Arial" panose="020B0604020202020204" pitchFamily="34" charset="0"/>
              <a:buChar char="•"/>
            </a:pPr>
            <a:r>
              <a:rPr lang="en-US" sz="1100" dirty="0" smtClean="0"/>
              <a:t>Staff supervision.</a:t>
            </a:r>
          </a:p>
          <a:p>
            <a:pPr marL="171450" indent="-171450">
              <a:buFont typeface="Arial" panose="020B0604020202020204" pitchFamily="34" charset="0"/>
              <a:buChar char="•"/>
            </a:pPr>
            <a:endParaRPr lang="en-US" sz="1100" dirty="0"/>
          </a:p>
          <a:p>
            <a:r>
              <a:rPr lang="en-US" sz="1100" b="1" dirty="0" smtClean="0"/>
              <a:t>Enforcing health and safety policies:</a:t>
            </a:r>
          </a:p>
          <a:p>
            <a:pPr marL="171450" indent="-171450">
              <a:buFont typeface="Arial" panose="020B0604020202020204" pitchFamily="34" charset="0"/>
              <a:buChar char="•"/>
            </a:pPr>
            <a:r>
              <a:rPr lang="en-US" sz="1100" dirty="0" smtClean="0"/>
              <a:t>Regular fire drill practice evacuations.</a:t>
            </a:r>
          </a:p>
          <a:p>
            <a:pPr marL="171450" indent="-171450">
              <a:buFont typeface="Arial" panose="020B0604020202020204" pitchFamily="34" charset="0"/>
              <a:buChar char="•"/>
            </a:pPr>
            <a:r>
              <a:rPr lang="en-US" sz="1100" dirty="0" smtClean="0"/>
              <a:t>Ongoing monitoring, supervision and training.</a:t>
            </a:r>
          </a:p>
          <a:p>
            <a:pPr marL="171450" indent="-171450">
              <a:buFont typeface="Arial" panose="020B0604020202020204" pitchFamily="34" charset="0"/>
              <a:buChar char="•"/>
            </a:pPr>
            <a:r>
              <a:rPr lang="en-US" sz="1100" dirty="0" smtClean="0"/>
              <a:t>Managing response to external checks, i.e. CQC or Ofsted inspections.</a:t>
            </a:r>
          </a:p>
          <a:p>
            <a:pPr marL="171450" indent="-171450">
              <a:buFont typeface="Arial" panose="020B0604020202020204" pitchFamily="34" charset="0"/>
              <a:buChar char="•"/>
            </a:pPr>
            <a:r>
              <a:rPr lang="en-US" sz="1100" dirty="0" smtClean="0"/>
              <a:t>Monitoring – policies for staff ratios, levels of supervision and working hours are being complied with.</a:t>
            </a:r>
          </a:p>
          <a:p>
            <a:pPr marL="171450" indent="-171450">
              <a:buFont typeface="Arial" panose="020B0604020202020204" pitchFamily="34" charset="0"/>
              <a:buChar char="•"/>
            </a:pPr>
            <a:r>
              <a:rPr lang="en-US" sz="1100" dirty="0" smtClean="0"/>
              <a:t>Implementing disciplinary procedures when required.</a:t>
            </a:r>
          </a:p>
        </p:txBody>
      </p:sp>
      <p:sp>
        <p:nvSpPr>
          <p:cNvPr id="4" name="TextBox 3"/>
          <p:cNvSpPr txBox="1"/>
          <p:nvPr/>
        </p:nvSpPr>
        <p:spPr>
          <a:xfrm>
            <a:off x="4860032" y="692696"/>
            <a:ext cx="4032448" cy="28161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200" b="1" dirty="0" smtClean="0"/>
              <a:t>Employees</a:t>
            </a:r>
          </a:p>
          <a:p>
            <a:r>
              <a:rPr lang="en-US" sz="1100" b="1" dirty="0" smtClean="0"/>
              <a:t>Using equipment or substances:</a:t>
            </a:r>
          </a:p>
          <a:p>
            <a:pPr marL="171450" indent="-171450">
              <a:buFont typeface="Arial" panose="020B0604020202020204" pitchFamily="34" charset="0"/>
              <a:buChar char="•"/>
            </a:pPr>
            <a:r>
              <a:rPr lang="en-US" sz="1100" dirty="0" smtClean="0"/>
              <a:t>Only used in accordance to training and guidance.</a:t>
            </a:r>
          </a:p>
          <a:p>
            <a:pPr marL="171450" indent="-171450">
              <a:buFont typeface="Arial" panose="020B0604020202020204" pitchFamily="34" charset="0"/>
              <a:buChar char="•"/>
            </a:pPr>
            <a:r>
              <a:rPr lang="en-US" sz="1100" dirty="0" smtClean="0"/>
              <a:t>Taking care of themselves and those around them.</a:t>
            </a:r>
          </a:p>
          <a:p>
            <a:pPr marL="171450" indent="-171450">
              <a:buFont typeface="Arial" panose="020B0604020202020204" pitchFamily="34" charset="0"/>
              <a:buChar char="•"/>
            </a:pPr>
            <a:r>
              <a:rPr lang="en-US" sz="1100" dirty="0" smtClean="0"/>
              <a:t>Cooperating with and wearing PPE as required and provided.</a:t>
            </a:r>
          </a:p>
          <a:p>
            <a:pPr marL="171450" indent="-171450">
              <a:buFont typeface="Arial" panose="020B0604020202020204" pitchFamily="34" charset="0"/>
              <a:buChar char="•"/>
            </a:pPr>
            <a:r>
              <a:rPr lang="en-US" sz="1100" dirty="0" smtClean="0"/>
              <a:t>Not tampering / misusing equipment provided to meet health and safety regulations. For example, fire extinguishers.</a:t>
            </a:r>
            <a:endParaRPr lang="en-GB" sz="1100" dirty="0" smtClean="0"/>
          </a:p>
          <a:p>
            <a:pPr marL="171450" indent="-171450">
              <a:buFont typeface="Arial" panose="020B0604020202020204" pitchFamily="34" charset="0"/>
              <a:buChar char="•"/>
            </a:pPr>
            <a:endParaRPr lang="en-US" sz="1100" b="1" dirty="0"/>
          </a:p>
          <a:p>
            <a:r>
              <a:rPr lang="en-US" sz="1100" b="1" dirty="0" smtClean="0"/>
              <a:t>Reporting serious or imminent danger:</a:t>
            </a:r>
          </a:p>
          <a:p>
            <a:pPr marL="171450" indent="-171450">
              <a:buFont typeface="Arial" panose="020B0604020202020204" pitchFamily="34" charset="0"/>
              <a:buChar char="•"/>
            </a:pPr>
            <a:r>
              <a:rPr lang="en-US" sz="1100" dirty="0" smtClean="0"/>
              <a:t>Immediately communicating hazards and anything dangerous to the employer.</a:t>
            </a:r>
          </a:p>
          <a:p>
            <a:pPr marL="171450" indent="-171450">
              <a:buFont typeface="Arial" panose="020B0604020202020204" pitchFamily="34" charset="0"/>
              <a:buChar char="•"/>
            </a:pPr>
            <a:r>
              <a:rPr lang="en-US" sz="1100" dirty="0" smtClean="0"/>
              <a:t>Implementing safeguarding procedures.</a:t>
            </a:r>
          </a:p>
          <a:p>
            <a:pPr marL="171450" indent="-171450">
              <a:buFont typeface="Arial" panose="020B0604020202020204" pitchFamily="34" charset="0"/>
              <a:buChar char="•"/>
            </a:pPr>
            <a:endParaRPr lang="en-US" sz="1100" dirty="0"/>
          </a:p>
          <a:p>
            <a:r>
              <a:rPr lang="en-US" sz="1100" b="1" dirty="0" smtClean="0"/>
              <a:t>Reporting shortcomings:</a:t>
            </a:r>
          </a:p>
          <a:p>
            <a:pPr marL="171450" indent="-171450">
              <a:buFont typeface="Arial" panose="020B0604020202020204" pitchFamily="34" charset="0"/>
              <a:buChar char="•"/>
            </a:pPr>
            <a:r>
              <a:rPr lang="en-US" sz="1100" dirty="0" smtClean="0"/>
              <a:t>Must report any shortcomings in health and safety arrangements or procedures.</a:t>
            </a:r>
          </a:p>
        </p:txBody>
      </p:sp>
      <p:sp>
        <p:nvSpPr>
          <p:cNvPr id="5" name="TextBox 4"/>
          <p:cNvSpPr txBox="1"/>
          <p:nvPr/>
        </p:nvSpPr>
        <p:spPr>
          <a:xfrm>
            <a:off x="4860032" y="3717032"/>
            <a:ext cx="4032448"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Individuals who require care and support</a:t>
            </a:r>
          </a:p>
          <a:p>
            <a:r>
              <a:rPr lang="en-US" sz="1100" b="1" dirty="0" smtClean="0"/>
              <a:t>Understanding health and safety policies:</a:t>
            </a:r>
          </a:p>
          <a:p>
            <a:pPr marL="171450" indent="-171450">
              <a:buFont typeface="Arial" panose="020B0604020202020204" pitchFamily="34" charset="0"/>
              <a:buChar char="•"/>
            </a:pPr>
            <a:r>
              <a:rPr lang="en-US" sz="1100" dirty="0" smtClean="0"/>
              <a:t>Participating in fire evacuation drills</a:t>
            </a:r>
            <a:r>
              <a:rPr lang="en-GB" sz="1100" dirty="0" smtClean="0"/>
              <a:t>.</a:t>
            </a:r>
          </a:p>
          <a:p>
            <a:pPr marL="171450" indent="-171450">
              <a:buFont typeface="Arial" panose="020B0604020202020204" pitchFamily="34" charset="0"/>
              <a:buChar char="•"/>
            </a:pPr>
            <a:r>
              <a:rPr lang="en-US" sz="1100" dirty="0" smtClean="0"/>
              <a:t>Reporting any hazards they are aware of.</a:t>
            </a:r>
          </a:p>
          <a:p>
            <a:pPr marL="171450" indent="-171450">
              <a:buFont typeface="Arial" panose="020B0604020202020204" pitchFamily="34" charset="0"/>
              <a:buChar char="•"/>
            </a:pPr>
            <a:r>
              <a:rPr lang="en-US" sz="1100" dirty="0" smtClean="0"/>
              <a:t>Cooperating with safety instructions and risk assessments.</a:t>
            </a:r>
          </a:p>
        </p:txBody>
      </p:sp>
      <p:sp>
        <p:nvSpPr>
          <p:cNvPr id="6" name="Explosion 1 5"/>
          <p:cNvSpPr/>
          <p:nvPr/>
        </p:nvSpPr>
        <p:spPr>
          <a:xfrm>
            <a:off x="4860032" y="4671139"/>
            <a:ext cx="4104456" cy="2070229"/>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Remember it is not just the responsibility of management and staff – it is everyone's!</a:t>
            </a:r>
            <a:endParaRPr lang="en-GB" sz="1400" dirty="0"/>
          </a:p>
        </p:txBody>
      </p:sp>
      <p:sp>
        <p:nvSpPr>
          <p:cNvPr id="7" name="TextBox 6"/>
          <p:cNvSpPr txBox="1"/>
          <p:nvPr/>
        </p:nvSpPr>
        <p:spPr>
          <a:xfrm>
            <a:off x="251520" y="5375797"/>
            <a:ext cx="4392488" cy="954107"/>
          </a:xfrm>
          <a:prstGeom prst="rect">
            <a:avLst/>
          </a:prstGeom>
          <a:noFill/>
          <a:ln>
            <a:solidFill>
              <a:srgbClr val="FF0000"/>
            </a:solidFill>
          </a:ln>
        </p:spPr>
        <p:txBody>
          <a:bodyPr wrap="square" rtlCol="0">
            <a:spAutoFit/>
          </a:bodyPr>
          <a:lstStyle/>
          <a:p>
            <a:r>
              <a:rPr lang="en-US" sz="1200" b="1" dirty="0" smtClean="0"/>
              <a:t>Exam Tips:</a:t>
            </a:r>
          </a:p>
          <a:p>
            <a:pPr marL="171450" indent="-171450">
              <a:buFont typeface="Arial" panose="020B0604020202020204" pitchFamily="34" charset="0"/>
              <a:buChar char="•"/>
            </a:pPr>
            <a:r>
              <a:rPr lang="en-US" sz="1100" dirty="0" smtClean="0"/>
              <a:t>Use all your knowledge from the different parts of the specification in particular hazards, legislation, risk assessments and safeguarding to answer questions about roles and responsibilities for health, safety and security in hall types of care settings.</a:t>
            </a:r>
            <a:endParaRPr lang="en-GB" sz="1100" dirty="0"/>
          </a:p>
        </p:txBody>
      </p:sp>
    </p:spTree>
    <p:extLst>
      <p:ext uri="{BB962C8B-B14F-4D97-AF65-F5344CB8AC3E}">
        <p14:creationId xmlns:p14="http://schemas.microsoft.com/office/powerpoint/2010/main" val="124018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83" y="1124744"/>
            <a:ext cx="8928992" cy="905837"/>
          </a:xfrm>
        </p:spPr>
        <p:txBody>
          <a:bodyPr>
            <a:noAutofit/>
          </a:bodyPr>
          <a:lstStyle/>
          <a:p>
            <a:r>
              <a:rPr lang="en-GB" sz="4800" b="1" dirty="0" smtClean="0"/>
              <a:t>LO4: </a:t>
            </a:r>
            <a:br>
              <a:rPr lang="en-GB" sz="4800" b="1" dirty="0" smtClean="0"/>
            </a:br>
            <a:r>
              <a:rPr lang="en-GB" sz="4400" b="1" dirty="0" smtClean="0"/>
              <a:t>Responding to incidents and emergencies in a health, social care and child care environment.</a:t>
            </a:r>
            <a:endParaRPr lang="en-GB" sz="4400" b="1" dirty="0"/>
          </a:p>
        </p:txBody>
      </p:sp>
      <p:pic>
        <p:nvPicPr>
          <p:cNvPr id="3" name="Picture 2"/>
          <p:cNvPicPr>
            <a:picLocks noChangeAspect="1"/>
          </p:cNvPicPr>
          <p:nvPr/>
        </p:nvPicPr>
        <p:blipFill>
          <a:blip r:embed="rId2"/>
          <a:stretch>
            <a:fillRect/>
          </a:stretch>
        </p:blipFill>
        <p:spPr>
          <a:xfrm>
            <a:off x="245677" y="2852936"/>
            <a:ext cx="3440937" cy="1778920"/>
          </a:xfrm>
          <a:prstGeom prst="rect">
            <a:avLst/>
          </a:prstGeom>
        </p:spPr>
      </p:pic>
      <p:pic>
        <p:nvPicPr>
          <p:cNvPr id="4" name="Picture 3"/>
          <p:cNvPicPr>
            <a:picLocks noChangeAspect="1"/>
          </p:cNvPicPr>
          <p:nvPr/>
        </p:nvPicPr>
        <p:blipFill>
          <a:blip r:embed="rId3"/>
          <a:stretch>
            <a:fillRect/>
          </a:stretch>
        </p:blipFill>
        <p:spPr>
          <a:xfrm>
            <a:off x="6228184" y="2420888"/>
            <a:ext cx="2727028" cy="3711532"/>
          </a:xfrm>
          <a:prstGeom prst="rect">
            <a:avLst/>
          </a:prstGeom>
        </p:spPr>
      </p:pic>
      <p:pic>
        <p:nvPicPr>
          <p:cNvPr id="5" name="Picture 4"/>
          <p:cNvPicPr>
            <a:picLocks noChangeAspect="1"/>
          </p:cNvPicPr>
          <p:nvPr/>
        </p:nvPicPr>
        <p:blipFill>
          <a:blip r:embed="rId4"/>
          <a:stretch>
            <a:fillRect/>
          </a:stretch>
        </p:blipFill>
        <p:spPr>
          <a:xfrm>
            <a:off x="6725700" y="188640"/>
            <a:ext cx="2302032" cy="1296144"/>
          </a:xfrm>
          <a:prstGeom prst="rect">
            <a:avLst/>
          </a:prstGeom>
        </p:spPr>
      </p:pic>
      <p:pic>
        <p:nvPicPr>
          <p:cNvPr id="6" name="Picture 5"/>
          <p:cNvPicPr>
            <a:picLocks noChangeAspect="1"/>
          </p:cNvPicPr>
          <p:nvPr/>
        </p:nvPicPr>
        <p:blipFill>
          <a:blip r:embed="rId5"/>
          <a:stretch>
            <a:fillRect/>
          </a:stretch>
        </p:blipFill>
        <p:spPr>
          <a:xfrm>
            <a:off x="2987824" y="4725144"/>
            <a:ext cx="3011849" cy="1695802"/>
          </a:xfrm>
          <a:prstGeom prst="rect">
            <a:avLst/>
          </a:prstGeom>
        </p:spPr>
      </p:pic>
    </p:spTree>
    <p:extLst>
      <p:ext uri="{BB962C8B-B14F-4D97-AF65-F5344CB8AC3E}">
        <p14:creationId xmlns:p14="http://schemas.microsoft.com/office/powerpoint/2010/main" val="3181634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2016224" cy="360040"/>
          </a:xfrm>
        </p:spPr>
        <p:style>
          <a:lnRef idx="2">
            <a:schemeClr val="dk1"/>
          </a:lnRef>
          <a:fillRef idx="1">
            <a:schemeClr val="lt1"/>
          </a:fillRef>
          <a:effectRef idx="0">
            <a:schemeClr val="dk1"/>
          </a:effectRef>
          <a:fontRef idx="minor">
            <a:schemeClr val="dk1"/>
          </a:fontRef>
        </p:style>
        <p:txBody>
          <a:bodyPr>
            <a:normAutofit/>
          </a:bodyPr>
          <a:lstStyle/>
          <a:p>
            <a:r>
              <a:rPr lang="en-GB" sz="1200" b="1" dirty="0" smtClean="0"/>
              <a:t>Incidents and emergencies:</a:t>
            </a:r>
            <a:endParaRPr lang="en-GB" sz="1200" b="1" dirty="0"/>
          </a:p>
        </p:txBody>
      </p:sp>
      <p:sp>
        <p:nvSpPr>
          <p:cNvPr id="3" name="TextBox 2"/>
          <p:cNvSpPr txBox="1"/>
          <p:nvPr/>
        </p:nvSpPr>
        <p:spPr>
          <a:xfrm>
            <a:off x="179512" y="692696"/>
            <a:ext cx="4392488" cy="36471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There are many types of accidents, incidents and emergencies that occur in health, social care and childcare environments. (refer back to hazards in LO1)</a:t>
            </a:r>
          </a:p>
          <a:p>
            <a:pPr marL="285750" indent="-285750">
              <a:buFont typeface="Arial" panose="020B0604020202020204" pitchFamily="34" charset="0"/>
              <a:buChar char="•"/>
            </a:pPr>
            <a:r>
              <a:rPr lang="en-GB" sz="1100" dirty="0" smtClean="0"/>
              <a:t>Exposure to hazardous substances or chemicals – refer to COSHH – info </a:t>
            </a:r>
            <a:r>
              <a:rPr lang="en-GB" sz="1100" dirty="0"/>
              <a:t>o</a:t>
            </a:r>
            <a:r>
              <a:rPr lang="en-GB" sz="1100" dirty="0" smtClean="0"/>
              <a:t>n LO2 KO.</a:t>
            </a:r>
          </a:p>
          <a:p>
            <a:pPr marL="285750" indent="-285750">
              <a:buFont typeface="Arial" panose="020B0604020202020204" pitchFamily="34" charset="0"/>
              <a:buChar char="•"/>
            </a:pPr>
            <a:r>
              <a:rPr lang="en-GB" sz="1100" dirty="0" smtClean="0"/>
              <a:t>Some incidents require evacuation of a premises.</a:t>
            </a:r>
          </a:p>
          <a:p>
            <a:pPr marL="285750" indent="-285750">
              <a:buFont typeface="Arial" panose="020B0604020202020204" pitchFamily="34" charset="0"/>
              <a:buChar char="•"/>
            </a:pPr>
            <a:r>
              <a:rPr lang="en-GB" sz="1100" dirty="0" smtClean="0"/>
              <a:t>Other accidents causing injury – may require first aid treatment at the setting or an ambulance to take them for appropriate treatment in hospital.</a:t>
            </a:r>
          </a:p>
          <a:p>
            <a:endParaRPr lang="en-GB" sz="1100" dirty="0"/>
          </a:p>
          <a:p>
            <a:r>
              <a:rPr lang="en-GB" sz="1100" dirty="0" smtClean="0"/>
              <a:t>First Aid provision should be available in all settings under the Health and Safety (First Aid) Regulations. First aid requirements for employers are to;</a:t>
            </a:r>
          </a:p>
          <a:p>
            <a:pPr marL="285750" indent="-285750">
              <a:buFont typeface="Wingdings" panose="05000000000000000000" pitchFamily="2" charset="2"/>
              <a:buChar char="Ø"/>
            </a:pPr>
            <a:r>
              <a:rPr lang="en-GB" sz="1100" dirty="0" smtClean="0"/>
              <a:t>Carry out risk assessments to identify the level of first aid provision required.</a:t>
            </a:r>
          </a:p>
          <a:p>
            <a:pPr marL="285750" indent="-285750">
              <a:buFont typeface="Wingdings" panose="05000000000000000000" pitchFamily="2" charset="2"/>
              <a:buChar char="Ø"/>
            </a:pPr>
            <a:r>
              <a:rPr lang="en-GB" sz="1100" dirty="0" smtClean="0"/>
              <a:t>Provide appropriate first aid equipment and facilities.</a:t>
            </a:r>
          </a:p>
          <a:p>
            <a:pPr marL="285750" indent="-285750">
              <a:buFont typeface="Wingdings" panose="05000000000000000000" pitchFamily="2" charset="2"/>
              <a:buChar char="Ø"/>
            </a:pPr>
            <a:r>
              <a:rPr lang="en-GB" sz="1100" dirty="0" smtClean="0"/>
              <a:t>Train and appoint staff to give first aid – if employees fall ill or get injured at work.</a:t>
            </a:r>
          </a:p>
          <a:p>
            <a:pPr marL="285750" indent="-285750">
              <a:buFont typeface="Wingdings" panose="05000000000000000000" pitchFamily="2" charset="2"/>
              <a:buChar char="Ø"/>
            </a:pPr>
            <a:r>
              <a:rPr lang="en-GB" sz="1100" dirty="0" smtClean="0"/>
              <a:t>Have an effective method to record accidents or incidents that require first aid intervention.</a:t>
            </a:r>
          </a:p>
          <a:p>
            <a:pPr marL="285750" indent="-285750">
              <a:buFont typeface="Wingdings" panose="05000000000000000000" pitchFamily="2" charset="2"/>
              <a:buChar char="Ø"/>
            </a:pPr>
            <a:r>
              <a:rPr lang="en-GB" sz="1100" dirty="0" smtClean="0"/>
              <a:t>Provide and adequate number of first aiders for the number of individuals in the setting.</a:t>
            </a:r>
          </a:p>
        </p:txBody>
      </p:sp>
      <p:sp>
        <p:nvSpPr>
          <p:cNvPr id="4" name="TextBox 3"/>
          <p:cNvSpPr txBox="1"/>
          <p:nvPr/>
        </p:nvSpPr>
        <p:spPr>
          <a:xfrm>
            <a:off x="4788024" y="693629"/>
            <a:ext cx="4176464" cy="247760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smtClean="0"/>
              <a:t>Reporting of accidents and incidents:</a:t>
            </a:r>
          </a:p>
          <a:p>
            <a:r>
              <a:rPr lang="en-GB" sz="1100" dirty="0" smtClean="0"/>
              <a:t>It is a legal requirement for certain injuries, accidents and diseases to be recorded and reported to the HSE under RIDDOR regulations. (refer back to LO2 KO)</a:t>
            </a:r>
          </a:p>
          <a:p>
            <a:pPr marL="171450" indent="-171450">
              <a:buFont typeface="Arial" panose="020B0604020202020204" pitchFamily="34" charset="0"/>
              <a:buChar char="•"/>
            </a:pPr>
            <a:r>
              <a:rPr lang="en-GB" sz="1100" dirty="0" smtClean="0"/>
              <a:t>It is good practice to record all accidents this can inform future risk assessments in order to improve future safety standards.</a:t>
            </a:r>
          </a:p>
          <a:p>
            <a:pPr marL="171450" indent="-171450">
              <a:buFont typeface="Arial" panose="020B0604020202020204" pitchFamily="34" charset="0"/>
              <a:buChar char="•"/>
            </a:pPr>
            <a:r>
              <a:rPr lang="en-GB" sz="1100" dirty="0" smtClean="0"/>
              <a:t>For other incidents, like aggressive or drunken encounters, the police will need to be informed or, for a safeguarding issue, social services may need to be notified.</a:t>
            </a:r>
          </a:p>
          <a:p>
            <a:pPr marL="171450" indent="-171450">
              <a:buFont typeface="Arial" panose="020B0604020202020204" pitchFamily="34" charset="0"/>
              <a:buChar char="•"/>
            </a:pPr>
            <a:r>
              <a:rPr lang="en-US" sz="1100" dirty="0" smtClean="0"/>
              <a:t>Floods, loss of water supply need to be reported to the water board. In case of a leak, a plumber would be called.</a:t>
            </a:r>
          </a:p>
          <a:p>
            <a:pPr marL="171450" indent="-171450">
              <a:buFont typeface="Arial" panose="020B0604020202020204" pitchFamily="34" charset="0"/>
              <a:buChar char="•"/>
            </a:pPr>
            <a:r>
              <a:rPr lang="en-US" sz="1100" dirty="0" smtClean="0"/>
              <a:t>Any situation when the setting may need to be closed – families, parents or other contacts of the service users would need to be informed.</a:t>
            </a:r>
            <a:endParaRPr lang="en-GB" sz="1100" dirty="0" smtClean="0"/>
          </a:p>
        </p:txBody>
      </p:sp>
      <p:sp>
        <p:nvSpPr>
          <p:cNvPr id="5" name="TextBox 4"/>
          <p:cNvSpPr txBox="1"/>
          <p:nvPr/>
        </p:nvSpPr>
        <p:spPr>
          <a:xfrm>
            <a:off x="179512" y="4437112"/>
            <a:ext cx="4392488" cy="213904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smtClean="0"/>
              <a:t>Aggressive &amp; dangerous encounters and unauthorized access.</a:t>
            </a:r>
          </a:p>
          <a:p>
            <a:r>
              <a:rPr lang="en-US" sz="1100" dirty="0" smtClean="0"/>
              <a:t>Aggressive and dangerous encounters and unauthorized access could be due to individuals being under the influence of alcohol or drugs, or having mental health issues. They may be burglars or dissatisfied service users. The correct response needs to include;</a:t>
            </a:r>
          </a:p>
          <a:p>
            <a:endParaRPr lang="en-US" sz="1100" dirty="0" smtClean="0"/>
          </a:p>
          <a:p>
            <a:pPr marL="171450" indent="-171450">
              <a:buFont typeface="Arial" panose="020B0604020202020204" pitchFamily="34" charset="0"/>
              <a:buChar char="•"/>
            </a:pPr>
            <a:r>
              <a:rPr lang="en-US" sz="1100" dirty="0" smtClean="0"/>
              <a:t>Being calm.</a:t>
            </a:r>
          </a:p>
          <a:p>
            <a:pPr marL="171450" indent="-171450">
              <a:buFont typeface="Arial" panose="020B0604020202020204" pitchFamily="34" charset="0"/>
              <a:buChar char="•"/>
            </a:pPr>
            <a:r>
              <a:rPr lang="en-US" sz="1100" dirty="0" smtClean="0"/>
              <a:t>Speaking clearly and firmly – asking them to leave.</a:t>
            </a:r>
          </a:p>
          <a:p>
            <a:pPr marL="171450" indent="-171450">
              <a:buFont typeface="Arial" panose="020B0604020202020204" pitchFamily="34" charset="0"/>
              <a:buChar char="•"/>
            </a:pPr>
            <a:r>
              <a:rPr lang="en-US" sz="1100" dirty="0" smtClean="0"/>
              <a:t>Alerting other staff.</a:t>
            </a:r>
          </a:p>
          <a:p>
            <a:pPr marL="171450" indent="-171450">
              <a:buFont typeface="Arial" panose="020B0604020202020204" pitchFamily="34" charset="0"/>
              <a:buChar char="•"/>
            </a:pPr>
            <a:r>
              <a:rPr lang="en-US" sz="1100" dirty="0" smtClean="0"/>
              <a:t>Keeping service users/residents/children away from incidents.</a:t>
            </a:r>
          </a:p>
          <a:p>
            <a:pPr marL="171450" indent="-171450">
              <a:buFont typeface="Arial" panose="020B0604020202020204" pitchFamily="34" charset="0"/>
              <a:buChar char="•"/>
            </a:pPr>
            <a:r>
              <a:rPr lang="en-US" sz="1100" dirty="0" smtClean="0"/>
              <a:t>Calling the police – if they refuse to leave and persist.</a:t>
            </a:r>
          </a:p>
          <a:p>
            <a:pPr marL="171450" indent="-171450">
              <a:buFont typeface="Arial" panose="020B0604020202020204" pitchFamily="34" charset="0"/>
              <a:buChar char="•"/>
            </a:pPr>
            <a:r>
              <a:rPr lang="en-US" sz="1100" dirty="0" smtClean="0"/>
              <a:t>Keeping yourself safe – do not put yourself at risk.</a:t>
            </a:r>
            <a:endParaRPr lang="en-GB" sz="1100" dirty="0"/>
          </a:p>
        </p:txBody>
      </p:sp>
      <p:sp>
        <p:nvSpPr>
          <p:cNvPr id="6" name="TextBox 5"/>
          <p:cNvSpPr txBox="1"/>
          <p:nvPr/>
        </p:nvSpPr>
        <p:spPr>
          <a:xfrm>
            <a:off x="4788024" y="3284984"/>
            <a:ext cx="4176464" cy="33239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Evacuation procedures</a:t>
            </a:r>
            <a:r>
              <a:rPr lang="en-US" sz="1100" b="1" dirty="0" smtClean="0"/>
              <a:t>:</a:t>
            </a:r>
            <a:r>
              <a:rPr lang="en-US" sz="1100" dirty="0"/>
              <a:t>(</a:t>
            </a:r>
            <a:r>
              <a:rPr lang="en-US" sz="1100" dirty="0" smtClean="0"/>
              <a:t>For fire </a:t>
            </a:r>
            <a:r>
              <a:rPr lang="en-US" sz="1100" dirty="0"/>
              <a:t>procedures refer </a:t>
            </a:r>
            <a:r>
              <a:rPr lang="en-US" sz="1100" dirty="0" smtClean="0"/>
              <a:t>to info in LO2).</a:t>
            </a:r>
          </a:p>
          <a:p>
            <a:r>
              <a:rPr lang="en-US" sz="1100" dirty="0" smtClean="0"/>
              <a:t>Other incidents that are similar and follow the same evaluation procedures as fire include;</a:t>
            </a:r>
          </a:p>
          <a:p>
            <a:pPr marL="171450" indent="-171450">
              <a:buFont typeface="Arial" panose="020B0604020202020204" pitchFamily="34" charset="0"/>
              <a:buChar char="•"/>
            </a:pPr>
            <a:r>
              <a:rPr lang="en-US" sz="1100" dirty="0" smtClean="0"/>
              <a:t>Gas leak.</a:t>
            </a:r>
          </a:p>
          <a:p>
            <a:pPr marL="171450" indent="-171450">
              <a:buFont typeface="Arial" panose="020B0604020202020204" pitchFamily="34" charset="0"/>
              <a:buChar char="•"/>
            </a:pPr>
            <a:r>
              <a:rPr lang="en-US" sz="1100" dirty="0" smtClean="0"/>
              <a:t>Flood.</a:t>
            </a:r>
          </a:p>
          <a:p>
            <a:pPr marL="171450" indent="-171450">
              <a:buFont typeface="Arial" panose="020B0604020202020204" pitchFamily="34" charset="0"/>
              <a:buChar char="•"/>
            </a:pPr>
            <a:r>
              <a:rPr lang="en-US" sz="1100" dirty="0" smtClean="0"/>
              <a:t>Bomb threat.</a:t>
            </a:r>
          </a:p>
          <a:p>
            <a:endParaRPr lang="en-US" sz="1100" dirty="0"/>
          </a:p>
          <a:p>
            <a:r>
              <a:rPr lang="en-US" sz="1100" dirty="0" smtClean="0"/>
              <a:t>All of the above require the setting to be evacuated swiftly and efficiently to keep people safe.</a:t>
            </a:r>
          </a:p>
          <a:p>
            <a:endParaRPr lang="en-US" sz="1100" dirty="0"/>
          </a:p>
          <a:p>
            <a:r>
              <a:rPr lang="en-US" sz="1100" dirty="0" smtClean="0"/>
              <a:t>In the rare event of a firearms or weapon attack, the government has provided advice on how individuals can keep themselves safe. Information can be found in leaflets, posters and YouTube videos.</a:t>
            </a:r>
          </a:p>
          <a:p>
            <a:pPr marL="171450" indent="-171450">
              <a:buFont typeface="Arial" panose="020B0604020202020204" pitchFamily="34" charset="0"/>
              <a:buChar char="•"/>
            </a:pPr>
            <a:r>
              <a:rPr lang="en-US" sz="1100" b="1" dirty="0" smtClean="0"/>
              <a:t>Run</a:t>
            </a:r>
            <a:r>
              <a:rPr lang="en-US" sz="1100" dirty="0" smtClean="0"/>
              <a:t> – if you can.</a:t>
            </a:r>
          </a:p>
          <a:p>
            <a:pPr marL="171450" indent="-171450">
              <a:buFont typeface="Arial" panose="020B0604020202020204" pitchFamily="34" charset="0"/>
              <a:buChar char="•"/>
            </a:pPr>
            <a:r>
              <a:rPr lang="en-US" sz="1100" b="1" dirty="0" smtClean="0"/>
              <a:t>Hide </a:t>
            </a:r>
            <a:r>
              <a:rPr lang="en-US" sz="1100" dirty="0" smtClean="0"/>
              <a:t>– if you can’t run away, and</a:t>
            </a:r>
          </a:p>
          <a:p>
            <a:pPr marL="171450" indent="-171450">
              <a:buFont typeface="Arial" panose="020B0604020202020204" pitchFamily="34" charset="0"/>
              <a:buChar char="•"/>
            </a:pPr>
            <a:r>
              <a:rPr lang="en-US" sz="1100" b="1" dirty="0" smtClean="0"/>
              <a:t>Tell </a:t>
            </a:r>
            <a:r>
              <a:rPr lang="en-US" sz="1100" dirty="0" smtClean="0"/>
              <a:t>– the police when it is safe to do so.</a:t>
            </a:r>
          </a:p>
          <a:p>
            <a:pPr marL="171450" indent="-171450">
              <a:buFont typeface="Arial" panose="020B0604020202020204" pitchFamily="34" charset="0"/>
              <a:buChar char="•"/>
            </a:pPr>
            <a:endParaRPr lang="en-US" sz="1100" dirty="0"/>
          </a:p>
          <a:p>
            <a:r>
              <a:rPr lang="en-US" sz="1100" dirty="0" smtClean="0"/>
              <a:t>Care settings are encouraged to ensure they raise awareness of this advice sensitively, particularly with children.</a:t>
            </a:r>
            <a:endParaRPr lang="en-GB" sz="1100" dirty="0"/>
          </a:p>
        </p:txBody>
      </p:sp>
    </p:spTree>
    <p:extLst>
      <p:ext uri="{BB962C8B-B14F-4D97-AF65-F5344CB8AC3E}">
        <p14:creationId xmlns:p14="http://schemas.microsoft.com/office/powerpoint/2010/main" val="286174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1927126" cy="255562"/>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200" b="1" dirty="0" smtClean="0"/>
              <a:t>First Aider Responsibilities:</a:t>
            </a:r>
            <a:endParaRPr lang="en-GB" sz="1200" b="1" dirty="0"/>
          </a:p>
        </p:txBody>
      </p:sp>
      <p:sp>
        <p:nvSpPr>
          <p:cNvPr id="3" name="TextBox 2"/>
          <p:cNvSpPr txBox="1"/>
          <p:nvPr/>
        </p:nvSpPr>
        <p:spPr>
          <a:xfrm>
            <a:off x="251520" y="692696"/>
            <a:ext cx="4104456"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First aid is the initial treatment for a person who has had an accident or is suddenly taken ill. The purpose of a first can be summarized as the ‘Three P’s’.</a:t>
            </a:r>
          </a:p>
          <a:p>
            <a:pPr marL="285750" indent="-285750">
              <a:buFont typeface="Arial" panose="020B0604020202020204" pitchFamily="34" charset="0"/>
              <a:buChar char="•"/>
            </a:pPr>
            <a:r>
              <a:rPr lang="en-US" sz="1100" b="1" dirty="0" smtClean="0"/>
              <a:t>P</a:t>
            </a:r>
            <a:r>
              <a:rPr lang="en-US" sz="1100" dirty="0" smtClean="0"/>
              <a:t>reserve life.</a:t>
            </a:r>
          </a:p>
          <a:p>
            <a:pPr marL="285750" indent="-285750">
              <a:buFont typeface="Arial" panose="020B0604020202020204" pitchFamily="34" charset="0"/>
              <a:buChar char="•"/>
            </a:pPr>
            <a:r>
              <a:rPr lang="en-US" sz="1100" b="1" dirty="0" smtClean="0"/>
              <a:t>P</a:t>
            </a:r>
            <a:r>
              <a:rPr lang="en-US" sz="1100" dirty="0" smtClean="0"/>
              <a:t>revent further injury.</a:t>
            </a:r>
          </a:p>
          <a:p>
            <a:pPr marL="285750" indent="-285750">
              <a:buFont typeface="Arial" panose="020B0604020202020204" pitchFamily="34" charset="0"/>
              <a:buChar char="•"/>
            </a:pPr>
            <a:r>
              <a:rPr lang="en-US" sz="1100" b="1" dirty="0" smtClean="0"/>
              <a:t>P</a:t>
            </a:r>
            <a:r>
              <a:rPr lang="en-US" sz="1100" dirty="0" smtClean="0"/>
              <a:t>romote recovery.</a:t>
            </a:r>
          </a:p>
        </p:txBody>
      </p:sp>
      <p:sp>
        <p:nvSpPr>
          <p:cNvPr id="4" name="TextBox 3"/>
          <p:cNvSpPr txBox="1"/>
          <p:nvPr/>
        </p:nvSpPr>
        <p:spPr>
          <a:xfrm>
            <a:off x="251520" y="1988840"/>
            <a:ext cx="4104456" cy="45089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How are the ‘Three P’s’ carried out?</a:t>
            </a:r>
          </a:p>
          <a:p>
            <a:r>
              <a:rPr lang="en-US" sz="1100" dirty="0" smtClean="0"/>
              <a:t>First aiders have six responsibilities – which address the ‘Three P’s’</a:t>
            </a:r>
          </a:p>
          <a:p>
            <a:endParaRPr lang="en-US" sz="1100" b="1" dirty="0" smtClean="0"/>
          </a:p>
          <a:p>
            <a:r>
              <a:rPr lang="en-US" sz="1100" b="1" dirty="0" smtClean="0"/>
              <a:t>1.  Assess for danger:</a:t>
            </a:r>
          </a:p>
          <a:p>
            <a:pPr marL="171450" indent="-171450">
              <a:buFont typeface="Arial" panose="020B0604020202020204" pitchFamily="34" charset="0"/>
              <a:buChar char="•"/>
            </a:pPr>
            <a:r>
              <a:rPr lang="en-US" sz="1100" dirty="0" smtClean="0"/>
              <a:t>Look around – check  the areas around the casualty for any risks or possible dangers. For example; moving traffic nearby, boiling water, electrical current, chemicals, broken glass, fire etc.</a:t>
            </a:r>
          </a:p>
          <a:p>
            <a:endParaRPr lang="en-US" sz="1100" b="1" dirty="0" smtClean="0"/>
          </a:p>
          <a:p>
            <a:r>
              <a:rPr lang="en-US" sz="1100" b="1" dirty="0" smtClean="0"/>
              <a:t>2.  Keeping yourself and the area safe:</a:t>
            </a:r>
          </a:p>
          <a:p>
            <a:pPr marL="171450" indent="-171450">
              <a:buFont typeface="Arial" panose="020B0604020202020204" pitchFamily="34" charset="0"/>
              <a:buChar char="•"/>
            </a:pPr>
            <a:r>
              <a:rPr lang="en-US" sz="1100" dirty="0" smtClean="0"/>
              <a:t>Quickly remove any hazards, without putting yourself in danger. For example – moving a sharp knife or fallen char , switching off a cooker or socket. In a car accident making sure the ignition is off to reduce the risk of a spark causing a fire.</a:t>
            </a:r>
          </a:p>
          <a:p>
            <a:endParaRPr lang="en-US" sz="1100" b="1" dirty="0" smtClean="0"/>
          </a:p>
          <a:p>
            <a:r>
              <a:rPr lang="en-US" sz="1100" b="1" dirty="0" smtClean="0"/>
              <a:t>3.  Prevent further harm:</a:t>
            </a:r>
          </a:p>
          <a:p>
            <a:r>
              <a:rPr lang="en-US" sz="1100" dirty="0" smtClean="0"/>
              <a:t>Key signs to check are;</a:t>
            </a:r>
          </a:p>
          <a:p>
            <a:pPr marL="171450" indent="-171450">
              <a:buFont typeface="Wingdings" panose="05000000000000000000" pitchFamily="2" charset="2"/>
              <a:buChar char="Ø"/>
            </a:pPr>
            <a:r>
              <a:rPr lang="en-US" sz="1100" dirty="0" smtClean="0"/>
              <a:t>Are they conscious?</a:t>
            </a:r>
          </a:p>
          <a:p>
            <a:pPr marL="171450" indent="-171450">
              <a:buFont typeface="Wingdings" panose="05000000000000000000" pitchFamily="2" charset="2"/>
              <a:buChar char="Ø"/>
            </a:pPr>
            <a:r>
              <a:rPr lang="en-US" sz="1100" dirty="0" smtClean="0"/>
              <a:t>Is their airway open?</a:t>
            </a:r>
          </a:p>
          <a:p>
            <a:pPr marL="171450" indent="-171450">
              <a:buFont typeface="Wingdings" panose="05000000000000000000" pitchFamily="2" charset="2"/>
              <a:buChar char="Ø"/>
            </a:pPr>
            <a:r>
              <a:rPr lang="en-US" sz="1100" dirty="0" smtClean="0"/>
              <a:t>Do they have a pulse?</a:t>
            </a:r>
          </a:p>
          <a:p>
            <a:pPr marL="171450" indent="-171450">
              <a:buFont typeface="Wingdings" panose="05000000000000000000" pitchFamily="2" charset="2"/>
              <a:buChar char="Ø"/>
            </a:pPr>
            <a:endParaRPr lang="en-US" sz="1100" dirty="0"/>
          </a:p>
          <a:p>
            <a:pPr marL="171450" indent="-171450">
              <a:buFont typeface="Arial" panose="020B0604020202020204" pitchFamily="34" charset="0"/>
              <a:buChar char="•"/>
            </a:pPr>
            <a:r>
              <a:rPr lang="en-US" sz="1100" dirty="0" smtClean="0"/>
              <a:t>Administer appropriate emergency aid for the injury. For example – immersing the burned area in cold water, cleaning and dressing a graze, placing an unconscious person in the recovery position if safe to do so. Only attempt what you know can be done safely.</a:t>
            </a:r>
          </a:p>
          <a:p>
            <a:endParaRPr lang="en-US" sz="1100" dirty="0" smtClean="0"/>
          </a:p>
        </p:txBody>
      </p:sp>
      <p:sp>
        <p:nvSpPr>
          <p:cNvPr id="5" name="TextBox 4"/>
          <p:cNvSpPr txBox="1"/>
          <p:nvPr/>
        </p:nvSpPr>
        <p:spPr>
          <a:xfrm>
            <a:off x="4716016" y="692696"/>
            <a:ext cx="4104456" cy="35702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4.  Maintain respect and dignity:</a:t>
            </a:r>
          </a:p>
          <a:p>
            <a:pPr marL="285750" indent="-285750">
              <a:buFont typeface="Arial" panose="020B0604020202020204" pitchFamily="34" charset="0"/>
              <a:buChar char="•"/>
            </a:pPr>
            <a:r>
              <a:rPr lang="en-US" sz="1100" dirty="0" smtClean="0"/>
              <a:t>Send spectators’ away.</a:t>
            </a:r>
          </a:p>
          <a:p>
            <a:pPr marL="285750" indent="-285750">
              <a:buFont typeface="Arial" panose="020B0604020202020204" pitchFamily="34" charset="0"/>
              <a:buChar char="•"/>
            </a:pPr>
            <a:r>
              <a:rPr lang="en-US" sz="1100" dirty="0" smtClean="0"/>
              <a:t>Cover body parts to maintain dignity.</a:t>
            </a:r>
          </a:p>
          <a:p>
            <a:pPr marL="285750" indent="-285750">
              <a:buFont typeface="Arial" panose="020B0604020202020204" pitchFamily="34" charset="0"/>
              <a:buChar char="•"/>
            </a:pPr>
            <a:endParaRPr lang="en-US" sz="1100" dirty="0"/>
          </a:p>
          <a:p>
            <a:r>
              <a:rPr lang="en-US" sz="1200" b="1" dirty="0" smtClean="0"/>
              <a:t>5.  Get help:</a:t>
            </a:r>
          </a:p>
          <a:p>
            <a:pPr marL="285750" indent="-285750">
              <a:buFont typeface="Arial" panose="020B0604020202020204" pitchFamily="34" charset="0"/>
              <a:buChar char="•"/>
            </a:pPr>
            <a:r>
              <a:rPr lang="en-US" sz="1100" dirty="0" smtClean="0"/>
              <a:t>Request the appropriate level of help. For example call 999 if a medical emergency, or call a doctor, parents or relatives.</a:t>
            </a:r>
          </a:p>
          <a:p>
            <a:endParaRPr lang="en-US" b="1" dirty="0"/>
          </a:p>
          <a:p>
            <a:r>
              <a:rPr lang="en-US" sz="1200" b="1" dirty="0" smtClean="0"/>
              <a:t>6.  Stay with the individual:</a:t>
            </a:r>
          </a:p>
          <a:p>
            <a:pPr marL="285750" indent="-285750">
              <a:buFont typeface="Arial" panose="020B0604020202020204" pitchFamily="34" charset="0"/>
              <a:buChar char="•"/>
            </a:pPr>
            <a:r>
              <a:rPr lang="en-US" sz="1100" dirty="0" smtClean="0"/>
              <a:t>Use a calm and confident voice.</a:t>
            </a:r>
          </a:p>
          <a:p>
            <a:pPr marL="285750" indent="-285750">
              <a:buFont typeface="Arial" panose="020B0604020202020204" pitchFamily="34" charset="0"/>
              <a:buChar char="•"/>
            </a:pPr>
            <a:r>
              <a:rPr lang="en-US" sz="1100" dirty="0" smtClean="0"/>
              <a:t>Don’t speak too quickly.</a:t>
            </a:r>
          </a:p>
          <a:p>
            <a:pPr marL="285750" indent="-285750">
              <a:buFont typeface="Arial" panose="020B0604020202020204" pitchFamily="34" charset="0"/>
              <a:buChar char="•"/>
            </a:pPr>
            <a:r>
              <a:rPr lang="en-US" sz="1100" dirty="0" smtClean="0"/>
              <a:t>Say help is on the way.</a:t>
            </a:r>
          </a:p>
          <a:p>
            <a:pPr marL="285750" indent="-285750">
              <a:buFont typeface="Arial" panose="020B0604020202020204" pitchFamily="34" charset="0"/>
              <a:buChar char="•"/>
            </a:pPr>
            <a:r>
              <a:rPr lang="en-US" sz="1100" dirty="0" smtClean="0"/>
              <a:t>Make eye contact.</a:t>
            </a:r>
          </a:p>
          <a:p>
            <a:pPr marL="285750" indent="-285750">
              <a:buFont typeface="Arial" panose="020B0604020202020204" pitchFamily="34" charset="0"/>
              <a:buChar char="•"/>
            </a:pPr>
            <a:r>
              <a:rPr lang="en-US" sz="1100" dirty="0" smtClean="0"/>
              <a:t>Get down to their level.</a:t>
            </a:r>
          </a:p>
          <a:p>
            <a:endParaRPr lang="en-US" b="1" dirty="0" smtClean="0"/>
          </a:p>
          <a:p>
            <a:r>
              <a:rPr lang="en-US" sz="1100" dirty="0" smtClean="0"/>
              <a:t>A written record of the incident should be made so relatives can be informed of what has happened. Records also provide relevant facts that can inform investigations of incidents that may take place later on.</a:t>
            </a:r>
            <a:endParaRPr lang="en-GB" sz="1100" dirty="0"/>
          </a:p>
        </p:txBody>
      </p:sp>
      <p:sp>
        <p:nvSpPr>
          <p:cNvPr id="6" name="TextBox 5"/>
          <p:cNvSpPr txBox="1"/>
          <p:nvPr/>
        </p:nvSpPr>
        <p:spPr>
          <a:xfrm>
            <a:off x="4716016" y="4509120"/>
            <a:ext cx="4104456" cy="1938992"/>
          </a:xfrm>
          <a:prstGeom prst="rect">
            <a:avLst/>
          </a:prstGeom>
          <a:noFill/>
          <a:ln>
            <a:solidFill>
              <a:srgbClr val="FF0000"/>
            </a:solidFill>
          </a:ln>
        </p:spPr>
        <p:txBody>
          <a:bodyPr wrap="square" rtlCol="0">
            <a:spAutoFit/>
          </a:bodyPr>
          <a:lstStyle/>
          <a:p>
            <a:r>
              <a:rPr lang="en-US" sz="1200" b="1" dirty="0" smtClean="0"/>
              <a:t>Exam Tips:</a:t>
            </a:r>
          </a:p>
          <a:p>
            <a:pPr marL="171450" indent="-171450">
              <a:buFont typeface="Arial" panose="020B0604020202020204" pitchFamily="34" charset="0"/>
              <a:buChar char="•"/>
            </a:pPr>
            <a:r>
              <a:rPr lang="en-US" sz="1200" dirty="0" smtClean="0"/>
              <a:t>If asked to identify an appropriate action and explain the reasons for taking it, you must make sure that you give only one action. If you list several actions and you will not achieve full marks on the question – because the instruction is one action and explanation – read the questions carefull</a:t>
            </a:r>
            <a:r>
              <a:rPr lang="en-US" sz="1200" dirty="0" smtClean="0"/>
              <a:t>y!</a:t>
            </a:r>
          </a:p>
          <a:p>
            <a:endParaRPr lang="en-US" sz="1200" dirty="0" smtClean="0"/>
          </a:p>
          <a:p>
            <a:pPr marL="171450" indent="-171450">
              <a:buFont typeface="Arial" panose="020B0604020202020204" pitchFamily="34" charset="0"/>
              <a:buChar char="•"/>
            </a:pPr>
            <a:r>
              <a:rPr lang="en-US" sz="1200" dirty="0" smtClean="0"/>
              <a:t>Make sure you know all six of the first aider responsibilities and you are able to give examples of actions for each one.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42788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3367286" cy="327570"/>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t>Examples of hazardous activities in care settings:</a:t>
            </a:r>
            <a:endParaRPr lang="en-GB" sz="1200" b="1" dirty="0"/>
          </a:p>
        </p:txBody>
      </p:sp>
      <p:sp>
        <p:nvSpPr>
          <p:cNvPr id="3" name="TextBox 2"/>
          <p:cNvSpPr txBox="1"/>
          <p:nvPr/>
        </p:nvSpPr>
        <p:spPr>
          <a:xfrm>
            <a:off x="179512" y="692696"/>
            <a:ext cx="3367286"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100" dirty="0" smtClean="0"/>
              <a:t>Assisting an individual out of a wheelchair.</a:t>
            </a:r>
          </a:p>
          <a:p>
            <a:pPr marL="285750" indent="-285750">
              <a:buFont typeface="Arial" panose="020B0604020202020204" pitchFamily="34" charset="0"/>
              <a:buChar char="•"/>
            </a:pPr>
            <a:r>
              <a:rPr lang="en-US" sz="1100" dirty="0" smtClean="0"/>
              <a:t>Cleaning – cleaning chemicals materials, noisy hoovers.</a:t>
            </a:r>
          </a:p>
          <a:p>
            <a:pPr marL="285750" indent="-285750">
              <a:buFont typeface="Arial" panose="020B0604020202020204" pitchFamily="34" charset="0"/>
              <a:buChar char="•"/>
            </a:pPr>
            <a:r>
              <a:rPr lang="en-US" sz="1100" dirty="0" smtClean="0"/>
              <a:t>Dressing wounds, changing nappies and contact with bodily fluids.</a:t>
            </a:r>
          </a:p>
          <a:p>
            <a:pPr marL="285750" indent="-285750">
              <a:buFont typeface="Arial" panose="020B0604020202020204" pitchFamily="34" charset="0"/>
              <a:buChar char="•"/>
            </a:pPr>
            <a:r>
              <a:rPr lang="en-US" sz="1100" dirty="0" smtClean="0"/>
              <a:t>Exposure to infections.</a:t>
            </a:r>
          </a:p>
          <a:p>
            <a:pPr marL="285750" indent="-285750">
              <a:buFont typeface="Arial" panose="020B0604020202020204" pitchFamily="34" charset="0"/>
              <a:buChar char="•"/>
            </a:pPr>
            <a:r>
              <a:rPr lang="en-US" sz="1100" dirty="0" smtClean="0"/>
              <a:t>Helping a person out of bed.</a:t>
            </a:r>
          </a:p>
          <a:p>
            <a:pPr marL="285750" indent="-285750">
              <a:buFont typeface="Arial" panose="020B0604020202020204" pitchFamily="34" charset="0"/>
              <a:buChar char="•"/>
            </a:pPr>
            <a:r>
              <a:rPr lang="en-US" sz="1100" dirty="0" smtClean="0"/>
              <a:t>Helping a person out of the bath.</a:t>
            </a:r>
          </a:p>
          <a:p>
            <a:pPr marL="285750" indent="-285750">
              <a:buFont typeface="Arial" panose="020B0604020202020204" pitchFamily="34" charset="0"/>
              <a:buChar char="•"/>
            </a:pPr>
            <a:r>
              <a:rPr lang="en-US" sz="1100" dirty="0" smtClean="0"/>
              <a:t>Lifting heavy equipment.</a:t>
            </a:r>
          </a:p>
          <a:p>
            <a:pPr marL="285750" indent="-285750">
              <a:buFont typeface="Arial" panose="020B0604020202020204" pitchFamily="34" charset="0"/>
              <a:buChar char="•"/>
            </a:pPr>
            <a:r>
              <a:rPr lang="en-US" sz="1100" dirty="0" smtClean="0"/>
              <a:t>Picking someone up from the floor.</a:t>
            </a:r>
          </a:p>
          <a:p>
            <a:pPr marL="285750" indent="-285750">
              <a:buFont typeface="Arial" panose="020B0604020202020204" pitchFamily="34" charset="0"/>
              <a:buChar char="•"/>
            </a:pPr>
            <a:r>
              <a:rPr lang="en-US" sz="1100" dirty="0" smtClean="0"/>
              <a:t>RSI from using display screen equipment.</a:t>
            </a:r>
          </a:p>
          <a:p>
            <a:pPr marL="285750" indent="-285750">
              <a:buFont typeface="Arial" panose="020B0604020202020204" pitchFamily="34" charset="0"/>
              <a:buChar char="•"/>
            </a:pPr>
            <a:r>
              <a:rPr lang="en-US" sz="1100" dirty="0" smtClean="0"/>
              <a:t>Using a hoist or bed board to transfer individuals.</a:t>
            </a:r>
          </a:p>
          <a:p>
            <a:pPr marL="285750" indent="-285750">
              <a:buFont typeface="Arial" panose="020B0604020202020204" pitchFamily="34" charset="0"/>
              <a:buChar char="•"/>
            </a:pPr>
            <a:r>
              <a:rPr lang="en-US" sz="1100" dirty="0" smtClean="0"/>
              <a:t>Violent or abusive service users.</a:t>
            </a:r>
          </a:p>
        </p:txBody>
      </p:sp>
      <p:sp>
        <p:nvSpPr>
          <p:cNvPr id="4" name="TextBox 3"/>
          <p:cNvSpPr txBox="1"/>
          <p:nvPr/>
        </p:nvSpPr>
        <p:spPr>
          <a:xfrm>
            <a:off x="778984" y="3279467"/>
            <a:ext cx="216024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Examples of practical hazards:</a:t>
            </a:r>
          </a:p>
        </p:txBody>
      </p:sp>
      <p:sp>
        <p:nvSpPr>
          <p:cNvPr id="5" name="Cloud 4"/>
          <p:cNvSpPr/>
          <p:nvPr/>
        </p:nvSpPr>
        <p:spPr>
          <a:xfrm>
            <a:off x="1115616" y="4077072"/>
            <a:ext cx="1368152" cy="64807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50" b="1" dirty="0" smtClean="0"/>
              <a:t>Examples of practical hazards</a:t>
            </a:r>
            <a:endParaRPr lang="en-GB" sz="1050" b="1" dirty="0"/>
          </a:p>
        </p:txBody>
      </p:sp>
      <p:sp>
        <p:nvSpPr>
          <p:cNvPr id="6" name="TextBox 5"/>
          <p:cNvSpPr txBox="1"/>
          <p:nvPr/>
        </p:nvSpPr>
        <p:spPr>
          <a:xfrm>
            <a:off x="539551" y="3597047"/>
            <a:ext cx="1152128" cy="261610"/>
          </a:xfrm>
          <a:prstGeom prst="rect">
            <a:avLst/>
          </a:prstGeom>
          <a:noFill/>
        </p:spPr>
        <p:txBody>
          <a:bodyPr wrap="square" rtlCol="0">
            <a:spAutoFit/>
          </a:bodyPr>
          <a:lstStyle/>
          <a:p>
            <a:r>
              <a:rPr lang="en-US" sz="1100" dirty="0" smtClean="0"/>
              <a:t>Broken furniture</a:t>
            </a:r>
            <a:endParaRPr lang="en-GB" sz="1100" dirty="0"/>
          </a:p>
        </p:txBody>
      </p:sp>
      <p:sp>
        <p:nvSpPr>
          <p:cNvPr id="7" name="TextBox 6"/>
          <p:cNvSpPr txBox="1"/>
          <p:nvPr/>
        </p:nvSpPr>
        <p:spPr>
          <a:xfrm>
            <a:off x="2051720" y="3645024"/>
            <a:ext cx="1152128" cy="261610"/>
          </a:xfrm>
          <a:prstGeom prst="rect">
            <a:avLst/>
          </a:prstGeom>
          <a:noFill/>
        </p:spPr>
        <p:txBody>
          <a:bodyPr wrap="square" rtlCol="0">
            <a:spAutoFit/>
          </a:bodyPr>
          <a:lstStyle/>
          <a:p>
            <a:r>
              <a:rPr lang="en-US" sz="1100" dirty="0" smtClean="0"/>
              <a:t>Broken toys</a:t>
            </a:r>
            <a:endParaRPr lang="en-GB" sz="1100" dirty="0"/>
          </a:p>
        </p:txBody>
      </p:sp>
      <p:sp>
        <p:nvSpPr>
          <p:cNvPr id="8" name="TextBox 7"/>
          <p:cNvSpPr txBox="1"/>
          <p:nvPr/>
        </p:nvSpPr>
        <p:spPr>
          <a:xfrm>
            <a:off x="2724457" y="3906634"/>
            <a:ext cx="792088" cy="261610"/>
          </a:xfrm>
          <a:prstGeom prst="rect">
            <a:avLst/>
          </a:prstGeom>
          <a:noFill/>
        </p:spPr>
        <p:txBody>
          <a:bodyPr wrap="square" rtlCol="0">
            <a:spAutoFit/>
          </a:bodyPr>
          <a:lstStyle/>
          <a:p>
            <a:r>
              <a:rPr lang="en-US" sz="1100" dirty="0" smtClean="0"/>
              <a:t>Clutter </a:t>
            </a:r>
            <a:endParaRPr lang="en-GB" sz="1100" dirty="0"/>
          </a:p>
        </p:txBody>
      </p:sp>
      <p:sp>
        <p:nvSpPr>
          <p:cNvPr id="9" name="TextBox 8"/>
          <p:cNvSpPr txBox="1"/>
          <p:nvPr/>
        </p:nvSpPr>
        <p:spPr>
          <a:xfrm>
            <a:off x="2339752" y="4761898"/>
            <a:ext cx="1351062" cy="261610"/>
          </a:xfrm>
          <a:prstGeom prst="rect">
            <a:avLst/>
          </a:prstGeom>
          <a:noFill/>
        </p:spPr>
        <p:txBody>
          <a:bodyPr wrap="square" rtlCol="0">
            <a:spAutoFit/>
          </a:bodyPr>
          <a:lstStyle/>
          <a:p>
            <a:r>
              <a:rPr lang="en-US" sz="1100" dirty="0" smtClean="0"/>
              <a:t>Objects on the floor</a:t>
            </a:r>
            <a:endParaRPr lang="en-GB" sz="1100" dirty="0"/>
          </a:p>
        </p:txBody>
      </p:sp>
      <p:sp>
        <p:nvSpPr>
          <p:cNvPr id="10" name="TextBox 9"/>
          <p:cNvSpPr txBox="1"/>
          <p:nvPr/>
        </p:nvSpPr>
        <p:spPr>
          <a:xfrm>
            <a:off x="395535" y="3930079"/>
            <a:ext cx="720080" cy="261610"/>
          </a:xfrm>
          <a:prstGeom prst="rect">
            <a:avLst/>
          </a:prstGeom>
          <a:noFill/>
        </p:spPr>
        <p:txBody>
          <a:bodyPr wrap="square" rtlCol="0">
            <a:spAutoFit/>
          </a:bodyPr>
          <a:lstStyle/>
          <a:p>
            <a:r>
              <a:rPr lang="en-US" sz="1100" dirty="0" smtClean="0"/>
              <a:t>rugs</a:t>
            </a:r>
            <a:endParaRPr lang="en-GB" sz="1100" dirty="0"/>
          </a:p>
        </p:txBody>
      </p:sp>
      <p:sp>
        <p:nvSpPr>
          <p:cNvPr id="11" name="TextBox 10"/>
          <p:cNvSpPr txBox="1"/>
          <p:nvPr/>
        </p:nvSpPr>
        <p:spPr>
          <a:xfrm>
            <a:off x="75901" y="4666347"/>
            <a:ext cx="1183731" cy="261610"/>
          </a:xfrm>
          <a:prstGeom prst="rect">
            <a:avLst/>
          </a:prstGeom>
          <a:noFill/>
        </p:spPr>
        <p:txBody>
          <a:bodyPr wrap="square" rtlCol="0">
            <a:spAutoFit/>
          </a:bodyPr>
          <a:lstStyle/>
          <a:p>
            <a:r>
              <a:rPr lang="en-US" sz="1100" dirty="0" smtClean="0"/>
              <a:t>Extension cords</a:t>
            </a:r>
            <a:endParaRPr lang="en-GB" sz="1100" dirty="0"/>
          </a:p>
        </p:txBody>
      </p:sp>
      <p:sp>
        <p:nvSpPr>
          <p:cNvPr id="12" name="TextBox 11"/>
          <p:cNvSpPr txBox="1"/>
          <p:nvPr/>
        </p:nvSpPr>
        <p:spPr>
          <a:xfrm>
            <a:off x="1835696" y="5063429"/>
            <a:ext cx="936104" cy="261610"/>
          </a:xfrm>
          <a:prstGeom prst="rect">
            <a:avLst/>
          </a:prstGeom>
          <a:noFill/>
        </p:spPr>
        <p:txBody>
          <a:bodyPr wrap="square" rtlCol="0">
            <a:spAutoFit/>
          </a:bodyPr>
          <a:lstStyle/>
          <a:p>
            <a:r>
              <a:rPr lang="en-US" sz="1100" dirty="0" smtClean="0"/>
              <a:t>Poor lighting</a:t>
            </a:r>
            <a:endParaRPr lang="en-GB" sz="1100" dirty="0"/>
          </a:p>
        </p:txBody>
      </p:sp>
      <p:sp>
        <p:nvSpPr>
          <p:cNvPr id="13" name="TextBox 12"/>
          <p:cNvSpPr txBox="1"/>
          <p:nvPr/>
        </p:nvSpPr>
        <p:spPr>
          <a:xfrm>
            <a:off x="323528" y="4286925"/>
            <a:ext cx="936104" cy="261610"/>
          </a:xfrm>
          <a:prstGeom prst="rect">
            <a:avLst/>
          </a:prstGeom>
          <a:noFill/>
        </p:spPr>
        <p:txBody>
          <a:bodyPr wrap="square" rtlCol="0">
            <a:spAutoFit/>
          </a:bodyPr>
          <a:lstStyle/>
          <a:p>
            <a:r>
              <a:rPr lang="en-US" sz="1100" dirty="0" smtClean="0"/>
              <a:t>stairs</a:t>
            </a:r>
            <a:endParaRPr lang="en-GB" sz="1100" dirty="0"/>
          </a:p>
        </p:txBody>
      </p:sp>
      <p:sp>
        <p:nvSpPr>
          <p:cNvPr id="14" name="TextBox 13"/>
          <p:cNvSpPr txBox="1"/>
          <p:nvPr/>
        </p:nvSpPr>
        <p:spPr>
          <a:xfrm>
            <a:off x="611560" y="5025125"/>
            <a:ext cx="1224136" cy="261610"/>
          </a:xfrm>
          <a:prstGeom prst="rect">
            <a:avLst/>
          </a:prstGeom>
          <a:noFill/>
        </p:spPr>
        <p:txBody>
          <a:bodyPr wrap="square" rtlCol="0">
            <a:spAutoFit/>
          </a:bodyPr>
          <a:lstStyle/>
          <a:p>
            <a:r>
              <a:rPr lang="en-US" sz="1100" dirty="0" smtClean="0"/>
              <a:t>Uneven flooring</a:t>
            </a:r>
            <a:endParaRPr lang="en-GB" sz="1100" dirty="0"/>
          </a:p>
        </p:txBody>
      </p:sp>
      <p:sp>
        <p:nvSpPr>
          <p:cNvPr id="15" name="TextBox 14"/>
          <p:cNvSpPr txBox="1"/>
          <p:nvPr/>
        </p:nvSpPr>
        <p:spPr>
          <a:xfrm>
            <a:off x="2724457" y="4338970"/>
            <a:ext cx="1080120" cy="261610"/>
          </a:xfrm>
          <a:prstGeom prst="rect">
            <a:avLst/>
          </a:prstGeom>
          <a:noFill/>
        </p:spPr>
        <p:txBody>
          <a:bodyPr wrap="square" rtlCol="0">
            <a:spAutoFit/>
          </a:bodyPr>
          <a:lstStyle/>
          <a:p>
            <a:r>
              <a:rPr lang="en-US" sz="1100" dirty="0" smtClean="0"/>
              <a:t>Wet floors</a:t>
            </a:r>
            <a:endParaRPr lang="en-GB" sz="1100" dirty="0"/>
          </a:p>
        </p:txBody>
      </p:sp>
      <p:cxnSp>
        <p:nvCxnSpPr>
          <p:cNvPr id="17" name="Straight Connector 16"/>
          <p:cNvCxnSpPr/>
          <p:nvPr/>
        </p:nvCxnSpPr>
        <p:spPr>
          <a:xfrm flipH="1" flipV="1">
            <a:off x="1475656" y="3858657"/>
            <a:ext cx="72008" cy="21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483768" y="4483548"/>
            <a:ext cx="31269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483768" y="4095791"/>
            <a:ext cx="347708" cy="129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44071" y="3827830"/>
            <a:ext cx="120345" cy="292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364416" y="4563343"/>
            <a:ext cx="191360" cy="263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051720" y="4666347"/>
            <a:ext cx="192188" cy="413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355313" y="4725144"/>
            <a:ext cx="264359" cy="363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74927" y="4469775"/>
            <a:ext cx="240688" cy="283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90588" y="4068510"/>
            <a:ext cx="469044" cy="98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0588" y="4394415"/>
            <a:ext cx="306731" cy="23315"/>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 y="5343535"/>
            <a:ext cx="1959155" cy="135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784" y="5334992"/>
            <a:ext cx="1760984" cy="136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995936" y="116632"/>
            <a:ext cx="496855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Potential impacts of hazards for individuals who require care or support, employees and employers.</a:t>
            </a:r>
            <a:endParaRPr lang="en-GB" sz="1200" b="1" dirty="0"/>
          </a:p>
        </p:txBody>
      </p:sp>
      <p:sp>
        <p:nvSpPr>
          <p:cNvPr id="21" name="TextBox 20"/>
          <p:cNvSpPr txBox="1"/>
          <p:nvPr/>
        </p:nvSpPr>
        <p:spPr>
          <a:xfrm>
            <a:off x="3995936" y="675236"/>
            <a:ext cx="4968552" cy="60335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5000"/>
              </a:lnSpc>
              <a:spcAft>
                <a:spcPts val="1000"/>
              </a:spcAft>
            </a:pPr>
            <a:r>
              <a:rPr lang="en-GB" sz="1100" b="1" dirty="0">
                <a:ea typeface="Calibri"/>
                <a:cs typeface="Times New Roman"/>
              </a:rPr>
              <a:t>Hazards can impact on everyone who uses a care setting. For each listed below, outline how hazards can impact on </a:t>
            </a:r>
            <a:r>
              <a:rPr lang="en-GB" sz="1100" b="1" dirty="0" smtClean="0">
                <a:ea typeface="Calibri"/>
                <a:cs typeface="Times New Roman"/>
              </a:rPr>
              <a:t>them.</a:t>
            </a:r>
            <a:endParaRPr lang="en-GB" sz="1100" dirty="0">
              <a:ea typeface="Calibri"/>
              <a:cs typeface="Times New Roman"/>
            </a:endParaRPr>
          </a:p>
          <a:p>
            <a:pPr>
              <a:lnSpc>
                <a:spcPct val="115000"/>
              </a:lnSpc>
              <a:spcAft>
                <a:spcPts val="1000"/>
              </a:spcAft>
            </a:pPr>
            <a:r>
              <a:rPr lang="en-GB" sz="1100" b="1" dirty="0" smtClean="0">
                <a:ea typeface="Calibri"/>
                <a:cs typeface="Times New Roman"/>
              </a:rPr>
              <a:t>Employees:</a:t>
            </a:r>
          </a:p>
          <a:p>
            <a:pPr>
              <a:lnSpc>
                <a:spcPct val="115000"/>
              </a:lnSpc>
              <a:spcAft>
                <a:spcPts val="1000"/>
              </a:spcAft>
            </a:pPr>
            <a:r>
              <a:rPr lang="en-GB" sz="1050" dirty="0" smtClean="0">
                <a:ea typeface="Calibri"/>
                <a:cs typeface="Times New Roman"/>
              </a:rPr>
              <a:t> </a:t>
            </a:r>
            <a:r>
              <a:rPr lang="en-GB" sz="1050" dirty="0">
                <a:ea typeface="Calibri"/>
                <a:cs typeface="Times New Roman"/>
              </a:rPr>
              <a:t>Individuals who work in a care setting, such as nurses in a hospital or teaching in a primary school. Staff in care settings may develop mental health illnesses such as depression or stress and physical effects such as high blood pressure if their workload is excessive. They may sustain back injuries if they do not receive the correct or adequate training got things such as manual handling.</a:t>
            </a:r>
          </a:p>
          <a:p>
            <a:pPr>
              <a:lnSpc>
                <a:spcPct val="150000"/>
              </a:lnSpc>
              <a:spcAft>
                <a:spcPts val="1000"/>
              </a:spcAft>
            </a:pPr>
            <a:r>
              <a:rPr lang="en-GB" sz="1100" b="1" dirty="0">
                <a:ea typeface="Calibri"/>
                <a:cs typeface="Times New Roman"/>
              </a:rPr>
              <a:t>The Employer: </a:t>
            </a:r>
            <a:endParaRPr lang="en-GB" sz="1100" b="1" dirty="0" smtClean="0">
              <a:ea typeface="Calibri"/>
              <a:cs typeface="Times New Roman"/>
            </a:endParaRPr>
          </a:p>
          <a:p>
            <a:pPr>
              <a:lnSpc>
                <a:spcPct val="150000"/>
              </a:lnSpc>
              <a:spcAft>
                <a:spcPts val="1000"/>
              </a:spcAft>
            </a:pPr>
            <a:r>
              <a:rPr lang="en-GB" sz="1050" dirty="0" smtClean="0">
                <a:ea typeface="Calibri"/>
                <a:cs typeface="Times New Roman"/>
              </a:rPr>
              <a:t>A </a:t>
            </a:r>
            <a:r>
              <a:rPr lang="en-GB" sz="1050" dirty="0">
                <a:ea typeface="Calibri"/>
                <a:cs typeface="Times New Roman"/>
              </a:rPr>
              <a:t>manager or owner of a care setting who employs staff. Examples include a Headteacher of a school or owner of a residential home. Employers could face serious consequences, such as being taken to court, being fined or closed down. For example if an individual is seriously injured due to a hoist not being worn out or poorly maintained. This could also result in  a care setting developing a poor reputation to failing and inspection.</a:t>
            </a:r>
          </a:p>
          <a:p>
            <a:pPr>
              <a:lnSpc>
                <a:spcPct val="150000"/>
              </a:lnSpc>
              <a:spcAft>
                <a:spcPts val="1000"/>
              </a:spcAft>
            </a:pPr>
            <a:r>
              <a:rPr lang="en-GB" sz="1100" b="1" dirty="0">
                <a:ea typeface="Calibri"/>
                <a:cs typeface="Times New Roman"/>
              </a:rPr>
              <a:t>Individuals who require care or support: </a:t>
            </a:r>
            <a:endParaRPr lang="en-GB" sz="1100" b="1" dirty="0" smtClean="0">
              <a:ea typeface="Calibri"/>
              <a:cs typeface="Times New Roman"/>
            </a:endParaRPr>
          </a:p>
          <a:p>
            <a:pPr>
              <a:lnSpc>
                <a:spcPct val="150000"/>
              </a:lnSpc>
              <a:spcAft>
                <a:spcPts val="1000"/>
              </a:spcAft>
            </a:pPr>
            <a:r>
              <a:rPr lang="en-GB" sz="1050" dirty="0" smtClean="0">
                <a:ea typeface="Calibri"/>
                <a:cs typeface="Times New Roman"/>
              </a:rPr>
              <a:t>Service </a:t>
            </a:r>
            <a:r>
              <a:rPr lang="en-GB" sz="1050" dirty="0">
                <a:ea typeface="Calibri"/>
                <a:cs typeface="Times New Roman"/>
              </a:rPr>
              <a:t>users, the people who go to a service, such as; hospital patients, people attending a day centre etc. Individuals who require care or support may not receive adequate levels of care if staff do not have enough time to do their job properly sue to staff shortages or a lack of training. Staff who do not maintain high standards of hygiene can cause infection to spread amongst individuals – like </a:t>
            </a:r>
            <a:r>
              <a:rPr lang="en-GB" sz="1050" b="1" dirty="0">
                <a:solidFill>
                  <a:srgbClr val="7030A0"/>
                </a:solidFill>
                <a:ea typeface="Calibri"/>
                <a:cs typeface="Times New Roman"/>
              </a:rPr>
              <a:t>MRSA.</a:t>
            </a:r>
            <a:r>
              <a:rPr lang="en-GB" sz="1050" dirty="0">
                <a:ea typeface="Calibri"/>
                <a:cs typeface="Times New Roman"/>
              </a:rPr>
              <a:t> An individual requiring care or support might suffer financial loss if their belongings are stolen or damaged while using a service.</a:t>
            </a:r>
          </a:p>
        </p:txBody>
      </p:sp>
    </p:spTree>
    <p:extLst>
      <p:ext uri="{BB962C8B-B14F-4D97-AF65-F5344CB8AC3E}">
        <p14:creationId xmlns:p14="http://schemas.microsoft.com/office/powerpoint/2010/main" val="283842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60648"/>
            <a:ext cx="4176464" cy="641623"/>
          </a:xfrm>
        </p:spPr>
        <p:style>
          <a:lnRef idx="2">
            <a:schemeClr val="accent6"/>
          </a:lnRef>
          <a:fillRef idx="1">
            <a:schemeClr val="lt1"/>
          </a:fillRef>
          <a:effectRef idx="0">
            <a:schemeClr val="accent6"/>
          </a:effectRef>
          <a:fontRef idx="minor">
            <a:schemeClr val="dk1"/>
          </a:fontRef>
        </p:style>
        <p:txBody>
          <a:bodyPr>
            <a:noAutofit/>
          </a:bodyPr>
          <a:lstStyle/>
          <a:p>
            <a:r>
              <a:rPr lang="en-GB" sz="1100" b="1" dirty="0" smtClean="0">
                <a:solidFill>
                  <a:srgbClr val="7030A0"/>
                </a:solidFill>
              </a:rPr>
              <a:t>MRSA</a:t>
            </a:r>
            <a:r>
              <a:rPr lang="en-GB" sz="1100" dirty="0" smtClean="0"/>
              <a:t>: serious bacterial infection that can spread quickly in settings like a hospital where people are more vulnerable due to open wounds and weakened immune systems.</a:t>
            </a:r>
            <a:endParaRPr lang="en-GB" sz="11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9555" y="737244"/>
            <a:ext cx="5429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327139"/>
            <a:ext cx="30243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Potential impacts of hazards in care settings</a:t>
            </a:r>
            <a:endParaRPr lang="en-GB" sz="1200" b="1" dirty="0"/>
          </a:p>
        </p:txBody>
      </p:sp>
      <p:graphicFrame>
        <p:nvGraphicFramePr>
          <p:cNvPr id="4" name="Diagram 3"/>
          <p:cNvGraphicFramePr/>
          <p:nvPr>
            <p:extLst>
              <p:ext uri="{D42A27DB-BD31-4B8C-83A1-F6EECF244321}">
                <p14:modId xmlns:p14="http://schemas.microsoft.com/office/powerpoint/2010/main" val="1748861384"/>
              </p:ext>
            </p:extLst>
          </p:nvPr>
        </p:nvGraphicFramePr>
        <p:xfrm>
          <a:off x="467544" y="716966"/>
          <a:ext cx="2448272" cy="2326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3588" y="3194776"/>
            <a:ext cx="165618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Injury or harm:</a:t>
            </a:r>
            <a:endParaRPr lang="en-GB" sz="1200" b="1" dirty="0"/>
          </a:p>
        </p:txBody>
      </p:sp>
      <p:sp>
        <p:nvSpPr>
          <p:cNvPr id="7" name="TextBox 6"/>
          <p:cNvSpPr txBox="1"/>
          <p:nvPr/>
        </p:nvSpPr>
        <p:spPr>
          <a:xfrm>
            <a:off x="6156176" y="1015351"/>
            <a:ext cx="122413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Illness</a:t>
            </a:r>
            <a:endParaRPr lang="en-GB" sz="1200" b="1" dirty="0"/>
          </a:p>
        </p:txBody>
      </p:sp>
      <p:sp>
        <p:nvSpPr>
          <p:cNvPr id="9" name="TextBox 8"/>
          <p:cNvSpPr txBox="1"/>
          <p:nvPr/>
        </p:nvSpPr>
        <p:spPr>
          <a:xfrm>
            <a:off x="323528" y="3645024"/>
            <a:ext cx="3096344"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100" dirty="0" smtClean="0"/>
              <a:t>Back injuries – musculoskeletal damage, slipped disc, injured muscle.</a:t>
            </a:r>
          </a:p>
          <a:p>
            <a:pPr marL="285750" indent="-285750">
              <a:buFont typeface="Arial" panose="020B0604020202020204" pitchFamily="34" charset="0"/>
              <a:buChar char="•"/>
            </a:pPr>
            <a:r>
              <a:rPr lang="en-US" sz="1100" dirty="0" smtClean="0"/>
              <a:t>Chemical burns</a:t>
            </a:r>
          </a:p>
          <a:p>
            <a:pPr marL="285750" indent="-285750">
              <a:buFont typeface="Arial" panose="020B0604020202020204" pitchFamily="34" charset="0"/>
              <a:buChar char="•"/>
            </a:pPr>
            <a:r>
              <a:rPr lang="en-US" sz="1100" dirty="0" smtClean="0"/>
              <a:t>Cuts and bruises</a:t>
            </a:r>
          </a:p>
          <a:p>
            <a:pPr marL="285750" indent="-285750">
              <a:buFont typeface="Arial" panose="020B0604020202020204" pitchFamily="34" charset="0"/>
              <a:buChar char="•"/>
            </a:pPr>
            <a:r>
              <a:rPr lang="en-US" sz="1100" dirty="0" smtClean="0"/>
              <a:t>Deafness</a:t>
            </a:r>
          </a:p>
          <a:p>
            <a:pPr marL="285750" indent="-285750">
              <a:buFont typeface="Arial" panose="020B0604020202020204" pitchFamily="34" charset="0"/>
              <a:buChar char="•"/>
            </a:pPr>
            <a:r>
              <a:rPr lang="en-US" sz="1100" dirty="0" smtClean="0"/>
              <a:t>Fractures – arm, leg, rib, ankle, collarbone</a:t>
            </a:r>
          </a:p>
          <a:p>
            <a:pPr marL="285750" indent="-285750">
              <a:buFont typeface="Arial" panose="020B0604020202020204" pitchFamily="34" charset="0"/>
              <a:buChar char="•"/>
            </a:pPr>
            <a:r>
              <a:rPr lang="en-US" sz="1100" dirty="0" smtClean="0"/>
              <a:t>Injury from intruders – terrorists or burglars. </a:t>
            </a:r>
          </a:p>
          <a:p>
            <a:pPr marL="285750" indent="-285750">
              <a:buFont typeface="Arial" panose="020B0604020202020204" pitchFamily="34" charset="0"/>
              <a:buChar char="•"/>
            </a:pPr>
            <a:r>
              <a:rPr lang="en-US" sz="1100" dirty="0" smtClean="0"/>
              <a:t>Radiation.</a:t>
            </a:r>
            <a:endParaRPr lang="en-GB" sz="1100" dirty="0"/>
          </a:p>
        </p:txBody>
      </p:sp>
      <p:sp>
        <p:nvSpPr>
          <p:cNvPr id="10" name="TextBox 9"/>
          <p:cNvSpPr txBox="1"/>
          <p:nvPr/>
        </p:nvSpPr>
        <p:spPr>
          <a:xfrm>
            <a:off x="755576" y="5261573"/>
            <a:ext cx="187220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Financial loss</a:t>
            </a:r>
            <a:endParaRPr lang="en-GB" sz="1200" b="1" dirty="0"/>
          </a:p>
        </p:txBody>
      </p:sp>
      <p:sp>
        <p:nvSpPr>
          <p:cNvPr id="11" name="TextBox 10"/>
          <p:cNvSpPr txBox="1"/>
          <p:nvPr/>
        </p:nvSpPr>
        <p:spPr>
          <a:xfrm>
            <a:off x="323528" y="5708572"/>
            <a:ext cx="309634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100" dirty="0" smtClean="0"/>
              <a:t>Loss of earnings due to time off work</a:t>
            </a:r>
          </a:p>
          <a:p>
            <a:pPr marL="285750" indent="-285750">
              <a:buFont typeface="Arial" panose="020B0604020202020204" pitchFamily="34" charset="0"/>
              <a:buChar char="•"/>
            </a:pPr>
            <a:r>
              <a:rPr lang="en-US" sz="1100" dirty="0" smtClean="0"/>
              <a:t>Loss of job</a:t>
            </a:r>
          </a:p>
          <a:p>
            <a:pPr marL="285750" indent="-285750">
              <a:buFont typeface="Arial" panose="020B0604020202020204" pitchFamily="34" charset="0"/>
              <a:buChar char="•"/>
            </a:pPr>
            <a:r>
              <a:rPr lang="en-US" sz="1100" dirty="0" smtClean="0"/>
              <a:t>Compensation being received/pursued</a:t>
            </a:r>
          </a:p>
          <a:p>
            <a:pPr marL="285750" indent="-285750">
              <a:buFont typeface="Arial" panose="020B0604020202020204" pitchFamily="34" charset="0"/>
              <a:buChar char="•"/>
            </a:pPr>
            <a:r>
              <a:rPr lang="en-US" sz="1100" dirty="0" smtClean="0"/>
              <a:t>Theft of personal money or belongings.</a:t>
            </a:r>
            <a:endParaRPr lang="en-GB" sz="1100" dirty="0"/>
          </a:p>
        </p:txBody>
      </p:sp>
      <p:sp>
        <p:nvSpPr>
          <p:cNvPr id="12" name="TextBox 11"/>
          <p:cNvSpPr txBox="1"/>
          <p:nvPr/>
        </p:nvSpPr>
        <p:spPr>
          <a:xfrm>
            <a:off x="5076056" y="1412776"/>
            <a:ext cx="3744416"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Impacts of hazards can also result in illness:</a:t>
            </a:r>
          </a:p>
          <a:p>
            <a:pPr marL="285750" indent="-285750">
              <a:buFont typeface="Arial" panose="020B0604020202020204" pitchFamily="34" charset="0"/>
              <a:buChar char="•"/>
            </a:pPr>
            <a:r>
              <a:rPr lang="en-US" sz="1100" dirty="0" smtClean="0"/>
              <a:t>Eye strain</a:t>
            </a:r>
          </a:p>
          <a:p>
            <a:pPr marL="285750" indent="-285750">
              <a:buFont typeface="Arial" panose="020B0604020202020204" pitchFamily="34" charset="0"/>
              <a:buChar char="•"/>
            </a:pPr>
            <a:r>
              <a:rPr lang="en-US" sz="1100" dirty="0" smtClean="0"/>
              <a:t>Food poisoning – diarrhoea and sickness</a:t>
            </a:r>
          </a:p>
          <a:p>
            <a:pPr marL="285750" indent="-285750">
              <a:buFont typeface="Arial" panose="020B0604020202020204" pitchFamily="34" charset="0"/>
              <a:buChar char="•"/>
            </a:pPr>
            <a:r>
              <a:rPr lang="en-US" sz="1100" dirty="0" smtClean="0"/>
              <a:t>Headaches</a:t>
            </a:r>
          </a:p>
          <a:p>
            <a:pPr marL="285750" indent="-285750">
              <a:buFont typeface="Arial" panose="020B0604020202020204" pitchFamily="34" charset="0"/>
              <a:buChar char="•"/>
            </a:pPr>
            <a:r>
              <a:rPr lang="en-US" sz="1100" dirty="0" smtClean="0"/>
              <a:t>High blood pressure</a:t>
            </a:r>
          </a:p>
          <a:p>
            <a:pPr marL="285750" indent="-285750">
              <a:buFont typeface="Arial" panose="020B0604020202020204" pitchFamily="34" charset="0"/>
              <a:buChar char="•"/>
            </a:pPr>
            <a:r>
              <a:rPr lang="en-US" sz="1100" dirty="0" smtClean="0"/>
              <a:t>Infections</a:t>
            </a:r>
          </a:p>
          <a:p>
            <a:pPr marL="285750" indent="-285750">
              <a:buFont typeface="Arial" panose="020B0604020202020204" pitchFamily="34" charset="0"/>
              <a:buChar char="•"/>
            </a:pPr>
            <a:r>
              <a:rPr lang="en-US" sz="1100" dirty="0" smtClean="0"/>
              <a:t>Mental health – anxiety, depression, disempowerment, burnout</a:t>
            </a:r>
          </a:p>
          <a:p>
            <a:pPr marL="285750" indent="-285750">
              <a:buFont typeface="Arial" panose="020B0604020202020204" pitchFamily="34" charset="0"/>
              <a:buChar char="•"/>
            </a:pPr>
            <a:r>
              <a:rPr lang="en-US" sz="1100" dirty="0" smtClean="0"/>
              <a:t>MRSA</a:t>
            </a:r>
          </a:p>
          <a:p>
            <a:pPr marL="285750" indent="-285750">
              <a:buFont typeface="Arial" panose="020B0604020202020204" pitchFamily="34" charset="0"/>
              <a:buChar char="•"/>
            </a:pPr>
            <a:r>
              <a:rPr lang="en-US" sz="1100" dirty="0" smtClean="0"/>
              <a:t>Being unable to work, leading to staff absence.</a:t>
            </a:r>
          </a:p>
        </p:txBody>
      </p:sp>
      <p:sp>
        <p:nvSpPr>
          <p:cNvPr id="13" name="TextBox 12"/>
          <p:cNvSpPr txBox="1"/>
          <p:nvPr/>
        </p:nvSpPr>
        <p:spPr>
          <a:xfrm>
            <a:off x="6156176" y="3471775"/>
            <a:ext cx="165618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Poor standards of care</a:t>
            </a:r>
            <a:endParaRPr lang="en-GB" sz="1200" b="1" dirty="0"/>
          </a:p>
        </p:txBody>
      </p:sp>
      <p:sp>
        <p:nvSpPr>
          <p:cNvPr id="14" name="TextBox 13"/>
          <p:cNvSpPr txBox="1"/>
          <p:nvPr/>
        </p:nvSpPr>
        <p:spPr>
          <a:xfrm>
            <a:off x="5076056" y="3861048"/>
            <a:ext cx="3744416" cy="25699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Poor standards of care can be caused by employees who:</a:t>
            </a:r>
          </a:p>
          <a:p>
            <a:pPr marL="285750" indent="-285750">
              <a:buFont typeface="Arial" panose="020B0604020202020204" pitchFamily="34" charset="0"/>
              <a:buChar char="•"/>
            </a:pPr>
            <a:r>
              <a:rPr lang="en-US" sz="1100" dirty="0" smtClean="0"/>
              <a:t>Feel tired or exhausted</a:t>
            </a:r>
          </a:p>
          <a:p>
            <a:pPr marL="285750" indent="-285750">
              <a:buFont typeface="Arial" panose="020B0604020202020204" pitchFamily="34" charset="0"/>
              <a:buChar char="•"/>
            </a:pPr>
            <a:r>
              <a:rPr lang="en-US" sz="1100" dirty="0" smtClean="0"/>
              <a:t>Forget to give medication</a:t>
            </a:r>
          </a:p>
          <a:p>
            <a:pPr marL="285750" indent="-285750">
              <a:buFont typeface="Arial" panose="020B0604020202020204" pitchFamily="34" charset="0"/>
              <a:buChar char="•"/>
            </a:pPr>
            <a:r>
              <a:rPr lang="en-US" sz="1100" dirty="0" smtClean="0"/>
              <a:t>Forget to provide fluids or food</a:t>
            </a:r>
          </a:p>
          <a:p>
            <a:pPr marL="285750" indent="-285750">
              <a:buFont typeface="Arial" panose="020B0604020202020204" pitchFamily="34" charset="0"/>
              <a:buChar char="•"/>
            </a:pPr>
            <a:r>
              <a:rPr lang="en-US" sz="1100" dirty="0" smtClean="0"/>
              <a:t>Lack concentration</a:t>
            </a:r>
          </a:p>
          <a:p>
            <a:pPr marL="285750" indent="-285750">
              <a:buFont typeface="Arial" panose="020B0604020202020204" pitchFamily="34" charset="0"/>
              <a:buChar char="•"/>
            </a:pPr>
            <a:r>
              <a:rPr lang="en-US" sz="1100" dirty="0" smtClean="0"/>
              <a:t>Lack enough tie to do their job properly.</a:t>
            </a:r>
          </a:p>
          <a:p>
            <a:r>
              <a:rPr lang="en-US" sz="1100" b="1" dirty="0" smtClean="0"/>
              <a:t>The impacts of poor standards of care on individuals who need care or support are:</a:t>
            </a:r>
          </a:p>
          <a:p>
            <a:pPr marL="285750" indent="-285750">
              <a:buFont typeface="Arial" panose="020B0604020202020204" pitchFamily="34" charset="0"/>
              <a:buChar char="•"/>
            </a:pPr>
            <a:r>
              <a:rPr lang="en-US" sz="1100" dirty="0" smtClean="0"/>
              <a:t>Bed sores and pressure ulcers</a:t>
            </a:r>
          </a:p>
          <a:p>
            <a:pPr marL="285750" indent="-285750">
              <a:buFont typeface="Arial" panose="020B0604020202020204" pitchFamily="34" charset="0"/>
              <a:buChar char="•"/>
            </a:pPr>
            <a:r>
              <a:rPr lang="en-US" sz="1100" dirty="0" smtClean="0"/>
              <a:t>Bruising due to poor handling</a:t>
            </a:r>
          </a:p>
          <a:p>
            <a:pPr marL="285750" indent="-285750">
              <a:buFont typeface="Arial" panose="020B0604020202020204" pitchFamily="34" charset="0"/>
              <a:buChar char="•"/>
            </a:pPr>
            <a:r>
              <a:rPr lang="en-US" sz="1100" dirty="0" smtClean="0"/>
              <a:t>Dehydration</a:t>
            </a:r>
          </a:p>
          <a:p>
            <a:pPr marL="285750" indent="-285750">
              <a:buFont typeface="Arial" panose="020B0604020202020204" pitchFamily="34" charset="0"/>
              <a:buChar char="•"/>
            </a:pPr>
            <a:r>
              <a:rPr lang="en-US" sz="1100" dirty="0" smtClean="0"/>
              <a:t>Health deteriorates / illness gets worse</a:t>
            </a:r>
          </a:p>
          <a:p>
            <a:pPr marL="285750" indent="-285750">
              <a:buFont typeface="Arial" panose="020B0604020202020204" pitchFamily="34" charset="0"/>
              <a:buChar char="•"/>
            </a:pPr>
            <a:r>
              <a:rPr lang="en-US" sz="1100" dirty="0" smtClean="0"/>
              <a:t>malnutrition</a:t>
            </a:r>
            <a:endParaRPr lang="en-US" sz="1100" dirty="0" smtClean="0"/>
          </a:p>
          <a:p>
            <a:endParaRPr lang="en-GB" dirty="0"/>
          </a:p>
        </p:txBody>
      </p:sp>
    </p:spTree>
    <p:extLst>
      <p:ext uri="{BB962C8B-B14F-4D97-AF65-F5344CB8AC3E}">
        <p14:creationId xmlns:p14="http://schemas.microsoft.com/office/powerpoint/2010/main" val="1896590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1495078" cy="360040"/>
          </a:xfrm>
        </p:spPr>
        <p:style>
          <a:lnRef idx="2">
            <a:schemeClr val="dk1"/>
          </a:lnRef>
          <a:fillRef idx="1">
            <a:schemeClr val="lt1"/>
          </a:fillRef>
          <a:effectRef idx="0">
            <a:schemeClr val="dk1"/>
          </a:effectRef>
          <a:fontRef idx="minor">
            <a:schemeClr val="dk1"/>
          </a:fontRef>
        </p:style>
        <p:txBody>
          <a:bodyPr>
            <a:normAutofit/>
          </a:bodyPr>
          <a:lstStyle/>
          <a:p>
            <a:pPr algn="ctr"/>
            <a:r>
              <a:rPr lang="en-US" sz="1200" b="1" dirty="0" smtClean="0"/>
              <a:t>Harm and Abuse</a:t>
            </a:r>
            <a:endParaRPr lang="en-GB" sz="1200" b="1" dirty="0"/>
          </a:p>
        </p:txBody>
      </p:sp>
      <p:sp>
        <p:nvSpPr>
          <p:cNvPr id="3" name="TextBox 2"/>
          <p:cNvSpPr txBox="1"/>
          <p:nvPr/>
        </p:nvSpPr>
        <p:spPr>
          <a:xfrm>
            <a:off x="4932040" y="174116"/>
            <a:ext cx="4104456" cy="9387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smtClean="0">
                <a:solidFill>
                  <a:srgbClr val="7030A0"/>
                </a:solidFill>
              </a:rPr>
              <a:t>Cross contamination </a:t>
            </a:r>
            <a:r>
              <a:rPr lang="en-US" sz="1100" dirty="0" smtClean="0"/>
              <a:t>– when bacteria spread on to food from another source like; hands, work surfaces, kitchen equipment or between cooked and raw food.</a:t>
            </a:r>
          </a:p>
          <a:p>
            <a:r>
              <a:rPr lang="en-US" sz="1100" b="1" dirty="0" smtClean="0">
                <a:solidFill>
                  <a:srgbClr val="7030A0"/>
                </a:solidFill>
              </a:rPr>
              <a:t>CQC –</a:t>
            </a:r>
            <a:r>
              <a:rPr lang="en-US" sz="1100" dirty="0" smtClean="0">
                <a:solidFill>
                  <a:schemeClr val="tx1"/>
                </a:solidFill>
              </a:rPr>
              <a:t>The Care Quality Commission, a government organization that inspects and regulates health and social care provision.</a:t>
            </a:r>
            <a:endParaRPr lang="en-GB" sz="1100" b="1" dirty="0">
              <a:solidFill>
                <a:srgbClr val="7030A0"/>
              </a:solidFill>
            </a:endParaRPr>
          </a:p>
        </p:txBody>
      </p:sp>
      <p:pic>
        <p:nvPicPr>
          <p:cNvPr id="4" name="Picture 3"/>
          <p:cNvPicPr>
            <a:picLocks noChangeAspect="1"/>
          </p:cNvPicPr>
          <p:nvPr/>
        </p:nvPicPr>
        <p:blipFill>
          <a:blip r:embed="rId2" cstate="print"/>
          <a:stretch>
            <a:fillRect/>
          </a:stretch>
        </p:blipFill>
        <p:spPr>
          <a:xfrm>
            <a:off x="8316416" y="911649"/>
            <a:ext cx="542591" cy="402371"/>
          </a:xfrm>
          <a:prstGeom prst="rect">
            <a:avLst/>
          </a:prstGeom>
        </p:spPr>
      </p:pic>
      <p:sp>
        <p:nvSpPr>
          <p:cNvPr id="5" name="TextBox 4"/>
          <p:cNvSpPr txBox="1"/>
          <p:nvPr/>
        </p:nvSpPr>
        <p:spPr>
          <a:xfrm>
            <a:off x="251520" y="643475"/>
            <a:ext cx="4464496"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All individuals in care environments can be susceptible to the risk of harm and abuse to they may be perpetrators of harm and abuse themselves.</a:t>
            </a:r>
            <a:endParaRPr lang="en-GB" sz="1100" dirty="0" smtClean="0"/>
          </a:p>
          <a:p>
            <a:endParaRPr lang="en-US" sz="1100" b="1" dirty="0" smtClean="0">
              <a:solidFill>
                <a:schemeClr val="tx1"/>
              </a:solidFill>
            </a:endParaRPr>
          </a:p>
          <a:p>
            <a:r>
              <a:rPr lang="en-US" sz="1100" b="1" dirty="0" smtClean="0">
                <a:solidFill>
                  <a:schemeClr val="tx1"/>
                </a:solidFill>
              </a:rPr>
              <a:t>Intentional abuse:</a:t>
            </a:r>
          </a:p>
          <a:p>
            <a:r>
              <a:rPr lang="en-US" sz="1100" dirty="0" smtClean="0">
                <a:solidFill>
                  <a:schemeClr val="tx1"/>
                </a:solidFill>
              </a:rPr>
              <a:t>This is deliberate abuse, examples of this are; theft, verbal abuse, physical abuse, sexual abuse and financial abuse.</a:t>
            </a:r>
          </a:p>
          <a:p>
            <a:endParaRPr lang="en-US" sz="1100" dirty="0">
              <a:solidFill>
                <a:schemeClr val="tx1"/>
              </a:solidFill>
            </a:endParaRPr>
          </a:p>
          <a:p>
            <a:r>
              <a:rPr lang="en-US" sz="1100" b="1" dirty="0" smtClean="0">
                <a:solidFill>
                  <a:schemeClr val="tx1"/>
                </a:solidFill>
              </a:rPr>
              <a:t>Unintentional Abuse:</a:t>
            </a:r>
          </a:p>
          <a:p>
            <a:r>
              <a:rPr lang="en-US" sz="1100" dirty="0" smtClean="0">
                <a:solidFill>
                  <a:schemeClr val="tx1"/>
                </a:solidFill>
              </a:rPr>
              <a:t>Can be caused by carelessness, lack of training to do things correctly or as a result of neglect. For example; poor care of a patient leading to pressure sores, a nursing home resident suffering from dehydration as fluid intakes are not being monitored. A catering assistant in a primary school forgetting to wash their hands before preparing food – could cause </a:t>
            </a:r>
            <a:r>
              <a:rPr lang="en-US" sz="1100" b="1" dirty="0" smtClean="0">
                <a:solidFill>
                  <a:srgbClr val="7030A0"/>
                </a:solidFill>
              </a:rPr>
              <a:t>cross contamination</a:t>
            </a:r>
            <a:r>
              <a:rPr lang="en-US" sz="1100" dirty="0" smtClean="0">
                <a:solidFill>
                  <a:schemeClr val="tx1"/>
                </a:solidFill>
              </a:rPr>
              <a:t>, leading to an outbreak of food poisoning.</a:t>
            </a:r>
          </a:p>
        </p:txBody>
      </p:sp>
      <p:sp>
        <p:nvSpPr>
          <p:cNvPr id="6" name="TextBox 5"/>
          <p:cNvSpPr txBox="1"/>
          <p:nvPr/>
        </p:nvSpPr>
        <p:spPr>
          <a:xfrm>
            <a:off x="5018586" y="1421664"/>
            <a:ext cx="3931363"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Possible effects for abusers of abuse in care environments.</a:t>
            </a:r>
            <a:endParaRPr lang="en-GB" sz="1200" b="1" dirty="0"/>
          </a:p>
        </p:txBody>
      </p:sp>
      <p:graphicFrame>
        <p:nvGraphicFramePr>
          <p:cNvPr id="7" name="Diagram 6"/>
          <p:cNvGraphicFramePr/>
          <p:nvPr>
            <p:extLst>
              <p:ext uri="{D42A27DB-BD31-4B8C-83A1-F6EECF244321}">
                <p14:modId xmlns:p14="http://schemas.microsoft.com/office/powerpoint/2010/main" val="4291440016"/>
              </p:ext>
            </p:extLst>
          </p:nvPr>
        </p:nvGraphicFramePr>
        <p:xfrm>
          <a:off x="4463480" y="1844824"/>
          <a:ext cx="468052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60941" y="3356992"/>
            <a:ext cx="417646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b="1" dirty="0" smtClean="0"/>
              <a:t>Possible effects of abuse in care environments for individuals who have experienced abuse.</a:t>
            </a:r>
            <a:endParaRPr lang="en-GB" sz="1200" b="1" dirty="0"/>
          </a:p>
        </p:txBody>
      </p:sp>
      <p:graphicFrame>
        <p:nvGraphicFramePr>
          <p:cNvPr id="10" name="Table 9"/>
          <p:cNvGraphicFramePr>
            <a:graphicFrameLocks noGrp="1"/>
          </p:cNvGraphicFramePr>
          <p:nvPr>
            <p:extLst>
              <p:ext uri="{D42A27DB-BD31-4B8C-83A1-F6EECF244321}">
                <p14:modId xmlns:p14="http://schemas.microsoft.com/office/powerpoint/2010/main" val="3088585916"/>
              </p:ext>
            </p:extLst>
          </p:nvPr>
        </p:nvGraphicFramePr>
        <p:xfrm>
          <a:off x="290949" y="4077072"/>
          <a:ext cx="4164132" cy="1767840"/>
        </p:xfrm>
        <a:graphic>
          <a:graphicData uri="http://schemas.openxmlformats.org/drawingml/2006/table">
            <a:tbl>
              <a:tblPr firstRow="1" bandRow="1">
                <a:tableStyleId>{5DA37D80-6434-44D0-A028-1B22A696006F}</a:tableStyleId>
              </a:tblPr>
              <a:tblGrid>
                <a:gridCol w="2082066">
                  <a:extLst>
                    <a:ext uri="{9D8B030D-6E8A-4147-A177-3AD203B41FA5}">
                      <a16:colId xmlns:a16="http://schemas.microsoft.com/office/drawing/2014/main" val="20000"/>
                    </a:ext>
                  </a:extLst>
                </a:gridCol>
                <a:gridCol w="2082066">
                  <a:extLst>
                    <a:ext uri="{9D8B030D-6E8A-4147-A177-3AD203B41FA5}">
                      <a16:colId xmlns:a16="http://schemas.microsoft.com/office/drawing/2014/main" val="20001"/>
                    </a:ext>
                  </a:extLst>
                </a:gridCol>
              </a:tblGrid>
              <a:tr h="442848">
                <a:tc>
                  <a:txBody>
                    <a:bodyPr/>
                    <a:lstStyle/>
                    <a:p>
                      <a:pPr marL="171450" indent="-171450">
                        <a:buFont typeface="Arial" panose="020B0604020202020204" pitchFamily="34" charset="0"/>
                        <a:buChar char="•"/>
                      </a:pPr>
                      <a:r>
                        <a:rPr lang="en-GB" sz="1100" b="0" dirty="0" smtClean="0"/>
                        <a:t>Anger</a:t>
                      </a:r>
                    </a:p>
                    <a:p>
                      <a:pPr marL="171450" indent="-171450">
                        <a:buFont typeface="Arial" panose="020B0604020202020204" pitchFamily="34" charset="0"/>
                        <a:buChar char="•"/>
                      </a:pPr>
                      <a:r>
                        <a:rPr lang="en-GB" sz="1100" b="0" dirty="0" smtClean="0"/>
                        <a:t>Anxiety</a:t>
                      </a:r>
                    </a:p>
                    <a:p>
                      <a:pPr marL="171450" indent="-171450">
                        <a:buFont typeface="Arial" panose="020B0604020202020204" pitchFamily="34" charset="0"/>
                        <a:buChar char="•"/>
                      </a:pPr>
                      <a:r>
                        <a:rPr lang="en-GB" sz="1100" b="0" dirty="0" smtClean="0"/>
                        <a:t>Death</a:t>
                      </a:r>
                    </a:p>
                    <a:p>
                      <a:pPr marL="171450" indent="-171450">
                        <a:buFont typeface="Arial" panose="020B0604020202020204" pitchFamily="34" charset="0"/>
                        <a:buChar char="•"/>
                      </a:pPr>
                      <a:r>
                        <a:rPr lang="en-GB" sz="1100" b="0" dirty="0" smtClean="0"/>
                        <a:t>Denial</a:t>
                      </a:r>
                    </a:p>
                    <a:p>
                      <a:pPr marL="171450" indent="-171450">
                        <a:buFont typeface="Arial" panose="020B0604020202020204" pitchFamily="34" charset="0"/>
                        <a:buChar char="•"/>
                      </a:pPr>
                      <a:r>
                        <a:rPr lang="en-GB" sz="1100" b="0" dirty="0" smtClean="0"/>
                        <a:t>Depression</a:t>
                      </a:r>
                    </a:p>
                    <a:p>
                      <a:pPr marL="171450" indent="-171450">
                        <a:buFont typeface="Arial" panose="020B0604020202020204" pitchFamily="34" charset="0"/>
                        <a:buChar char="•"/>
                      </a:pPr>
                      <a:r>
                        <a:rPr lang="en-GB" sz="1100" b="0" dirty="0" smtClean="0"/>
                        <a:t>Disempowerment</a:t>
                      </a:r>
                    </a:p>
                    <a:p>
                      <a:pPr marL="171450" indent="-171450">
                        <a:buFont typeface="Arial" panose="020B0604020202020204" pitchFamily="34" charset="0"/>
                        <a:buChar char="•"/>
                      </a:pPr>
                      <a:r>
                        <a:rPr lang="en-GB" sz="1100" b="0" dirty="0" smtClean="0"/>
                        <a:t>Embarrassment</a:t>
                      </a:r>
                    </a:p>
                    <a:p>
                      <a:pPr marL="171450" indent="-171450">
                        <a:buFont typeface="Arial" panose="020B0604020202020204" pitchFamily="34" charset="0"/>
                        <a:buChar char="•"/>
                      </a:pPr>
                      <a:r>
                        <a:rPr lang="en-GB" sz="1100" b="0" dirty="0" smtClean="0"/>
                        <a:t>Fear</a:t>
                      </a:r>
                    </a:p>
                    <a:p>
                      <a:pPr marL="171450" indent="-171450">
                        <a:buFont typeface="Arial" panose="020B0604020202020204" pitchFamily="34" charset="0"/>
                        <a:buChar char="•"/>
                      </a:pPr>
                      <a:r>
                        <a:rPr lang="en-GB" sz="1100" b="0" dirty="0" smtClean="0"/>
                        <a:t>Feeling betrayed</a:t>
                      </a:r>
                    </a:p>
                    <a:p>
                      <a:pPr marL="171450" indent="-171450">
                        <a:buFont typeface="Arial" panose="020B0604020202020204" pitchFamily="34" charset="0"/>
                        <a:buChar char="•"/>
                      </a:pPr>
                      <a:r>
                        <a:rPr lang="en-GB" sz="1100" b="0" dirty="0" smtClean="0"/>
                        <a:t>Financial hardship</a:t>
                      </a:r>
                      <a:endParaRPr lang="en-GB" sz="1100" b="0" dirty="0"/>
                    </a:p>
                  </a:txBody>
                  <a:tcPr/>
                </a:tc>
                <a:tc>
                  <a:txBody>
                    <a:bodyPr/>
                    <a:lstStyle/>
                    <a:p>
                      <a:pPr marL="171450" indent="-171450">
                        <a:buFont typeface="Arial" panose="020B0604020202020204" pitchFamily="34" charset="0"/>
                        <a:buChar char="•"/>
                      </a:pPr>
                      <a:r>
                        <a:rPr lang="en-GB" sz="1100" b="0" dirty="0" smtClean="0"/>
                        <a:t>Illness, deterioration of health</a:t>
                      </a:r>
                    </a:p>
                    <a:p>
                      <a:pPr marL="171450" indent="-171450">
                        <a:buFont typeface="Arial" panose="020B0604020202020204" pitchFamily="34" charset="0"/>
                        <a:buChar char="•"/>
                      </a:pPr>
                      <a:r>
                        <a:rPr lang="en-GB" sz="1100" b="0" dirty="0" smtClean="0"/>
                        <a:t>Injury</a:t>
                      </a:r>
                    </a:p>
                    <a:p>
                      <a:pPr marL="171450" indent="-171450">
                        <a:buFont typeface="Arial" panose="020B0604020202020204" pitchFamily="34" charset="0"/>
                        <a:buChar char="•"/>
                      </a:pPr>
                      <a:r>
                        <a:rPr lang="en-GB" sz="1100" b="0" dirty="0" smtClean="0"/>
                        <a:t>Lack of sleep</a:t>
                      </a:r>
                    </a:p>
                    <a:p>
                      <a:pPr marL="171450" indent="-171450">
                        <a:buFont typeface="Arial" panose="020B0604020202020204" pitchFamily="34" charset="0"/>
                        <a:buChar char="•"/>
                      </a:pPr>
                      <a:r>
                        <a:rPr lang="en-GB" sz="1100" b="0" dirty="0" smtClean="0"/>
                        <a:t>Loss</a:t>
                      </a:r>
                      <a:r>
                        <a:rPr lang="en-GB" sz="1100" b="0" baseline="0" dirty="0" smtClean="0"/>
                        <a:t> of confidence</a:t>
                      </a:r>
                    </a:p>
                    <a:p>
                      <a:pPr marL="171450" indent="-171450">
                        <a:buFont typeface="Arial" panose="020B0604020202020204" pitchFamily="34" charset="0"/>
                        <a:buChar char="•"/>
                      </a:pPr>
                      <a:r>
                        <a:rPr lang="en-GB" sz="1100" b="0" baseline="0" dirty="0" smtClean="0"/>
                        <a:t>Loss of trust</a:t>
                      </a:r>
                    </a:p>
                    <a:p>
                      <a:pPr marL="171450" indent="-171450">
                        <a:buFont typeface="Arial" panose="020B0604020202020204" pitchFamily="34" charset="0"/>
                        <a:buChar char="•"/>
                      </a:pPr>
                      <a:r>
                        <a:rPr lang="en-GB" sz="1100" b="0" baseline="0" dirty="0" smtClean="0"/>
                        <a:t>Low self-esteem</a:t>
                      </a:r>
                    </a:p>
                    <a:p>
                      <a:pPr marL="171450" indent="-171450">
                        <a:buFont typeface="Arial" panose="020B0604020202020204" pitchFamily="34" charset="0"/>
                        <a:buChar char="•"/>
                      </a:pPr>
                      <a:r>
                        <a:rPr lang="en-GB" sz="1100" b="0" baseline="0" dirty="0" smtClean="0"/>
                        <a:t>Self-blame</a:t>
                      </a:r>
                    </a:p>
                    <a:p>
                      <a:pPr marL="171450" indent="-171450">
                        <a:buFont typeface="Arial" panose="020B0604020202020204" pitchFamily="34" charset="0"/>
                        <a:buChar char="•"/>
                      </a:pPr>
                      <a:r>
                        <a:rPr lang="en-GB" sz="1100" b="0" baseline="0" dirty="0" smtClean="0"/>
                        <a:t>Self-harm</a:t>
                      </a:r>
                    </a:p>
                    <a:p>
                      <a:pPr marL="171450" indent="-171450">
                        <a:buFont typeface="Arial" panose="020B0604020202020204" pitchFamily="34" charset="0"/>
                        <a:buChar char="•"/>
                      </a:pPr>
                      <a:r>
                        <a:rPr lang="en-GB" sz="1100" b="0" baseline="0" dirty="0" smtClean="0"/>
                        <a:t>Suicidal feelings</a:t>
                      </a:r>
                    </a:p>
                    <a:p>
                      <a:pPr marL="171450" indent="-171450">
                        <a:buFont typeface="Arial" panose="020B0604020202020204" pitchFamily="34" charset="0"/>
                        <a:buChar char="•"/>
                      </a:pPr>
                      <a:r>
                        <a:rPr lang="en-GB" sz="1100" b="0" baseline="0" dirty="0" smtClean="0"/>
                        <a:t>Becoming withdrawn</a:t>
                      </a:r>
                      <a:endParaRPr lang="en-GB" sz="11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877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4933"/>
            <a:ext cx="1495078" cy="299903"/>
          </a:xfrm>
        </p:spPr>
        <p:style>
          <a:lnRef idx="2">
            <a:schemeClr val="dk1"/>
          </a:lnRef>
          <a:fillRef idx="1">
            <a:schemeClr val="lt1"/>
          </a:fillRef>
          <a:effectRef idx="0">
            <a:schemeClr val="dk1"/>
          </a:effectRef>
          <a:fontRef idx="minor">
            <a:schemeClr val="dk1"/>
          </a:fontRef>
        </p:style>
        <p:txBody>
          <a:bodyPr>
            <a:normAutofit/>
          </a:bodyPr>
          <a:lstStyle/>
          <a:p>
            <a:r>
              <a:rPr lang="en-GB" sz="1200" b="1" dirty="0" smtClean="0"/>
              <a:t>Types of Settings:</a:t>
            </a:r>
            <a:endParaRPr lang="en-GB" sz="1200" b="1" dirty="0"/>
          </a:p>
        </p:txBody>
      </p:sp>
      <p:sp>
        <p:nvSpPr>
          <p:cNvPr id="6" name="TextBox 5"/>
          <p:cNvSpPr txBox="1"/>
          <p:nvPr/>
        </p:nvSpPr>
        <p:spPr>
          <a:xfrm>
            <a:off x="179512" y="579921"/>
            <a:ext cx="1512168"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Health Care Environments:</a:t>
            </a:r>
          </a:p>
          <a:p>
            <a:pPr marL="171450" indent="-171450">
              <a:buFont typeface="Wingdings" panose="05000000000000000000" pitchFamily="2" charset="2"/>
              <a:buChar char="ü"/>
            </a:pPr>
            <a:r>
              <a:rPr lang="en-GB" sz="1200" dirty="0" smtClean="0"/>
              <a:t>Clinic</a:t>
            </a:r>
          </a:p>
          <a:p>
            <a:pPr marL="171450" indent="-171450">
              <a:buFont typeface="Wingdings" panose="05000000000000000000" pitchFamily="2" charset="2"/>
              <a:buChar char="ü"/>
            </a:pPr>
            <a:r>
              <a:rPr lang="en-GB" sz="1200" dirty="0" smtClean="0"/>
              <a:t>Health Centre</a:t>
            </a:r>
          </a:p>
          <a:p>
            <a:pPr marL="171450" indent="-171450">
              <a:buFont typeface="Wingdings" panose="05000000000000000000" pitchFamily="2" charset="2"/>
              <a:buChar char="ü"/>
            </a:pPr>
            <a:r>
              <a:rPr lang="en-GB" sz="1200" dirty="0" smtClean="0"/>
              <a:t>Dental practice</a:t>
            </a:r>
          </a:p>
          <a:p>
            <a:pPr marL="171450" indent="-171450">
              <a:buFont typeface="Wingdings" panose="05000000000000000000" pitchFamily="2" charset="2"/>
              <a:buChar char="ü"/>
            </a:pPr>
            <a:r>
              <a:rPr lang="en-GB" sz="1200" dirty="0" smtClean="0"/>
              <a:t>Drop-in surgery</a:t>
            </a:r>
          </a:p>
          <a:p>
            <a:pPr marL="171450" indent="-171450">
              <a:buFont typeface="Wingdings" panose="05000000000000000000" pitchFamily="2" charset="2"/>
              <a:buChar char="ü"/>
            </a:pPr>
            <a:r>
              <a:rPr lang="en-GB" sz="1200" dirty="0" smtClean="0"/>
              <a:t>GP surgery</a:t>
            </a:r>
          </a:p>
          <a:p>
            <a:pPr marL="171450" indent="-171450">
              <a:buFont typeface="Wingdings" panose="05000000000000000000" pitchFamily="2" charset="2"/>
              <a:buChar char="ü"/>
            </a:pPr>
            <a:r>
              <a:rPr lang="en-GB" sz="1200" dirty="0" smtClean="0"/>
              <a:t>Hospital</a:t>
            </a:r>
          </a:p>
          <a:p>
            <a:pPr marL="171450" indent="-171450">
              <a:buFont typeface="Wingdings" panose="05000000000000000000" pitchFamily="2" charset="2"/>
              <a:buChar char="ü"/>
            </a:pPr>
            <a:r>
              <a:rPr lang="en-GB" sz="1200" dirty="0" smtClean="0"/>
              <a:t>Medical centre</a:t>
            </a:r>
          </a:p>
          <a:p>
            <a:pPr marL="171450" indent="-171450">
              <a:buFont typeface="Wingdings" panose="05000000000000000000" pitchFamily="2" charset="2"/>
              <a:buChar char="ü"/>
            </a:pPr>
            <a:r>
              <a:rPr lang="en-GB" sz="1200" dirty="0" smtClean="0"/>
              <a:t>Nursing home</a:t>
            </a:r>
          </a:p>
          <a:p>
            <a:pPr marL="171450" indent="-171450">
              <a:buFont typeface="Wingdings" panose="05000000000000000000" pitchFamily="2" charset="2"/>
              <a:buChar char="ü"/>
            </a:pPr>
            <a:r>
              <a:rPr lang="en-GB" sz="1200" dirty="0" smtClean="0"/>
              <a:t>Optician</a:t>
            </a:r>
          </a:p>
          <a:p>
            <a:pPr marL="171450" indent="-171450">
              <a:buFont typeface="Wingdings" panose="05000000000000000000" pitchFamily="2" charset="2"/>
              <a:buChar char="ü"/>
            </a:pPr>
            <a:r>
              <a:rPr lang="en-GB" sz="1200" dirty="0" smtClean="0"/>
              <a:t>Pharmacy</a:t>
            </a:r>
          </a:p>
          <a:p>
            <a:endParaRPr lang="en-GB" sz="1200" dirty="0" smtClean="0"/>
          </a:p>
        </p:txBody>
      </p:sp>
      <p:sp>
        <p:nvSpPr>
          <p:cNvPr id="9" name="TextBox 8"/>
          <p:cNvSpPr txBox="1"/>
          <p:nvPr/>
        </p:nvSpPr>
        <p:spPr>
          <a:xfrm>
            <a:off x="1907704" y="605240"/>
            <a:ext cx="1800200" cy="212365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200" b="1" dirty="0" smtClean="0"/>
              <a:t>Care Environments:</a:t>
            </a:r>
          </a:p>
          <a:p>
            <a:pPr marL="171450" indent="-171450">
              <a:buFont typeface="Wingdings" panose="05000000000000000000" pitchFamily="2" charset="2"/>
              <a:buChar char="ü"/>
            </a:pPr>
            <a:r>
              <a:rPr lang="en-GB" sz="1200" dirty="0" smtClean="0"/>
              <a:t>Community centre</a:t>
            </a:r>
          </a:p>
          <a:p>
            <a:pPr marL="171450" indent="-171450">
              <a:buFont typeface="Wingdings" panose="05000000000000000000" pitchFamily="2" charset="2"/>
              <a:buChar char="ü"/>
            </a:pPr>
            <a:r>
              <a:rPr lang="en-GB" sz="1200" dirty="0" smtClean="0"/>
              <a:t>Day centre</a:t>
            </a:r>
          </a:p>
          <a:p>
            <a:pPr marL="171450" indent="-171450">
              <a:buFont typeface="Wingdings" panose="05000000000000000000" pitchFamily="2" charset="2"/>
              <a:buChar char="ü"/>
            </a:pPr>
            <a:r>
              <a:rPr lang="en-GB" sz="1200" dirty="0" smtClean="0"/>
              <a:t>Lunch club</a:t>
            </a:r>
          </a:p>
          <a:p>
            <a:pPr marL="171450" indent="-171450">
              <a:buFont typeface="Wingdings" panose="05000000000000000000" pitchFamily="2" charset="2"/>
              <a:buChar char="ü"/>
            </a:pPr>
            <a:r>
              <a:rPr lang="en-GB" sz="1200" dirty="0" smtClean="0"/>
              <a:t>Individual’s own home</a:t>
            </a:r>
          </a:p>
          <a:p>
            <a:pPr marL="171450" indent="-171450">
              <a:buFont typeface="Wingdings" panose="05000000000000000000" pitchFamily="2" charset="2"/>
              <a:buChar char="ü"/>
            </a:pPr>
            <a:r>
              <a:rPr lang="en-GB" sz="1200" dirty="0" smtClean="0"/>
              <a:t>Residential care home</a:t>
            </a:r>
          </a:p>
          <a:p>
            <a:pPr marL="171450" indent="-171450">
              <a:buFont typeface="Wingdings" panose="05000000000000000000" pitchFamily="2" charset="2"/>
              <a:buChar char="ü"/>
            </a:pPr>
            <a:r>
              <a:rPr lang="en-GB" sz="1200" dirty="0" smtClean="0"/>
              <a:t>Retirement home</a:t>
            </a:r>
          </a:p>
          <a:p>
            <a:pPr marL="171450" indent="-171450">
              <a:buFont typeface="Wingdings" panose="05000000000000000000" pitchFamily="2" charset="2"/>
              <a:buChar char="ü"/>
            </a:pPr>
            <a:r>
              <a:rPr lang="en-GB" sz="1200" dirty="0" smtClean="0"/>
              <a:t>Social services department</a:t>
            </a:r>
          </a:p>
          <a:p>
            <a:pPr marL="171450" indent="-171450">
              <a:buFont typeface="Wingdings" panose="05000000000000000000" pitchFamily="2" charset="2"/>
              <a:buChar char="ü"/>
            </a:pPr>
            <a:r>
              <a:rPr lang="en-GB" sz="1200" dirty="0" smtClean="0"/>
              <a:t>Support group </a:t>
            </a:r>
          </a:p>
          <a:p>
            <a:endParaRPr lang="en-GB" sz="1200" dirty="0" smtClean="0"/>
          </a:p>
        </p:txBody>
      </p:sp>
      <p:sp>
        <p:nvSpPr>
          <p:cNvPr id="10" name="TextBox 9"/>
          <p:cNvSpPr txBox="1"/>
          <p:nvPr/>
        </p:nvSpPr>
        <p:spPr>
          <a:xfrm>
            <a:off x="3923928" y="605240"/>
            <a:ext cx="1728192" cy="2492990"/>
          </a:xfrm>
          <a:prstGeom prst="rect">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t>Child Care Environments:</a:t>
            </a:r>
          </a:p>
          <a:p>
            <a:pPr marL="171450" indent="-171450">
              <a:buFont typeface="Wingdings" panose="05000000000000000000" pitchFamily="2" charset="2"/>
              <a:buChar char="ü"/>
            </a:pPr>
            <a:r>
              <a:rPr lang="en-GB" sz="1200" dirty="0" smtClean="0"/>
              <a:t>Breakfast club</a:t>
            </a:r>
          </a:p>
          <a:p>
            <a:pPr marL="171450" indent="-171450">
              <a:buFont typeface="Wingdings" panose="05000000000000000000" pitchFamily="2" charset="2"/>
              <a:buChar char="ü"/>
            </a:pPr>
            <a:r>
              <a:rPr lang="en-GB" sz="1200" dirty="0" smtClean="0"/>
              <a:t>Child minder</a:t>
            </a:r>
          </a:p>
          <a:p>
            <a:pPr marL="171450" indent="-171450">
              <a:buFont typeface="Wingdings" panose="05000000000000000000" pitchFamily="2" charset="2"/>
              <a:buChar char="ü"/>
            </a:pPr>
            <a:r>
              <a:rPr lang="en-GB" sz="1200" dirty="0" smtClean="0"/>
              <a:t>Children’s centre</a:t>
            </a:r>
          </a:p>
          <a:p>
            <a:pPr marL="171450" indent="-171450">
              <a:buFont typeface="Wingdings" panose="05000000000000000000" pitchFamily="2" charset="2"/>
              <a:buChar char="ü"/>
            </a:pPr>
            <a:r>
              <a:rPr lang="en-GB" sz="1200" dirty="0" smtClean="0"/>
              <a:t>Crèche</a:t>
            </a:r>
            <a:endParaRPr lang="en-GB" sz="1200" dirty="0" smtClean="0"/>
          </a:p>
          <a:p>
            <a:pPr marL="171450" indent="-171450">
              <a:buFont typeface="Wingdings" panose="05000000000000000000" pitchFamily="2" charset="2"/>
              <a:buChar char="ü"/>
            </a:pPr>
            <a:r>
              <a:rPr lang="en-GB" sz="1200" dirty="0" smtClean="0"/>
              <a:t>Foster home</a:t>
            </a:r>
          </a:p>
          <a:p>
            <a:pPr marL="171450" indent="-171450">
              <a:buFont typeface="Wingdings" panose="05000000000000000000" pitchFamily="2" charset="2"/>
              <a:buChar char="ü"/>
            </a:pPr>
            <a:r>
              <a:rPr lang="en-GB" sz="1200" dirty="0" smtClean="0"/>
              <a:t>Kindergarten</a:t>
            </a:r>
          </a:p>
          <a:p>
            <a:pPr marL="171450" indent="-171450">
              <a:buFont typeface="Wingdings" panose="05000000000000000000" pitchFamily="2" charset="2"/>
              <a:buChar char="ü"/>
            </a:pPr>
            <a:r>
              <a:rPr lang="en-GB" sz="1200" dirty="0" smtClean="0"/>
              <a:t>Nursery</a:t>
            </a:r>
          </a:p>
          <a:p>
            <a:pPr marL="171450" indent="-171450">
              <a:buFont typeface="Wingdings" panose="05000000000000000000" pitchFamily="2" charset="2"/>
              <a:buChar char="ü"/>
            </a:pPr>
            <a:r>
              <a:rPr lang="en-GB" sz="1200" dirty="0" smtClean="0"/>
              <a:t>Playgroup</a:t>
            </a:r>
          </a:p>
          <a:p>
            <a:pPr marL="171450" indent="-171450">
              <a:buFont typeface="Wingdings" panose="05000000000000000000" pitchFamily="2" charset="2"/>
              <a:buChar char="ü"/>
            </a:pPr>
            <a:r>
              <a:rPr lang="en-GB" sz="1200" dirty="0" smtClean="0"/>
              <a:t>Pre-school</a:t>
            </a:r>
          </a:p>
          <a:p>
            <a:pPr marL="171450" indent="-171450">
              <a:buFont typeface="Wingdings" panose="05000000000000000000" pitchFamily="2" charset="2"/>
              <a:buChar char="ü"/>
            </a:pPr>
            <a:r>
              <a:rPr lang="en-GB" sz="1200" dirty="0" smtClean="0"/>
              <a:t>Primary school</a:t>
            </a:r>
          </a:p>
          <a:p>
            <a:endParaRPr lang="en-GB" sz="1200" dirty="0"/>
          </a:p>
        </p:txBody>
      </p:sp>
      <p:sp>
        <p:nvSpPr>
          <p:cNvPr id="11" name="TextBox 10"/>
          <p:cNvSpPr txBox="1"/>
          <p:nvPr/>
        </p:nvSpPr>
        <p:spPr>
          <a:xfrm>
            <a:off x="5940152" y="605240"/>
            <a:ext cx="1152128" cy="2123658"/>
          </a:xfrm>
          <a:prstGeom prst="rect">
            <a:avLst/>
          </a:prstGeom>
          <a:noFill/>
          <a:ln>
            <a:solidFill>
              <a:srgbClr val="7030A0"/>
            </a:solidFill>
          </a:ln>
        </p:spPr>
        <p:txBody>
          <a:bodyPr wrap="square" rtlCol="0">
            <a:spAutoFit/>
          </a:bodyPr>
          <a:lstStyle/>
          <a:p>
            <a:r>
              <a:rPr lang="en-GB" sz="1200" b="1" dirty="0" smtClean="0"/>
              <a:t>Transport:</a:t>
            </a:r>
          </a:p>
          <a:p>
            <a:pPr marL="171450" indent="-171450">
              <a:buFont typeface="Wingdings" panose="05000000000000000000" pitchFamily="2" charset="2"/>
              <a:buChar char="ü"/>
            </a:pPr>
            <a:r>
              <a:rPr lang="en-GB" sz="1200" dirty="0" smtClean="0"/>
              <a:t>Ambulance</a:t>
            </a:r>
          </a:p>
          <a:p>
            <a:pPr marL="171450" indent="-171450">
              <a:buFont typeface="Wingdings" panose="05000000000000000000" pitchFamily="2" charset="2"/>
              <a:buChar char="ü"/>
            </a:pPr>
            <a:r>
              <a:rPr lang="en-GB" sz="1200" dirty="0" smtClean="0"/>
              <a:t>Care</a:t>
            </a:r>
          </a:p>
          <a:p>
            <a:pPr marL="171450" indent="-171450">
              <a:buFont typeface="Wingdings" panose="05000000000000000000" pitchFamily="2" charset="2"/>
              <a:buChar char="ü"/>
            </a:pPr>
            <a:r>
              <a:rPr lang="en-GB" sz="1200" dirty="0" smtClean="0"/>
              <a:t>Boat</a:t>
            </a:r>
          </a:p>
          <a:p>
            <a:pPr marL="171450" indent="-171450">
              <a:buFont typeface="Wingdings" panose="05000000000000000000" pitchFamily="2" charset="2"/>
              <a:buChar char="ü"/>
            </a:pPr>
            <a:r>
              <a:rPr lang="en-GB" sz="1200" dirty="0" smtClean="0"/>
              <a:t>Caravan</a:t>
            </a:r>
          </a:p>
          <a:p>
            <a:pPr marL="171450" indent="-171450">
              <a:buFont typeface="Wingdings" panose="05000000000000000000" pitchFamily="2" charset="2"/>
              <a:buChar char="ü"/>
            </a:pPr>
            <a:r>
              <a:rPr lang="en-GB" sz="1200" dirty="0" smtClean="0"/>
              <a:t>Coach</a:t>
            </a:r>
          </a:p>
          <a:p>
            <a:pPr marL="171450" indent="-171450">
              <a:buFont typeface="Wingdings" panose="05000000000000000000" pitchFamily="2" charset="2"/>
              <a:buChar char="ü"/>
            </a:pPr>
            <a:r>
              <a:rPr lang="en-GB" sz="1200" dirty="0" smtClean="0"/>
              <a:t>Ferry</a:t>
            </a:r>
          </a:p>
          <a:p>
            <a:pPr marL="171450" indent="-171450">
              <a:buFont typeface="Wingdings" panose="05000000000000000000" pitchFamily="2" charset="2"/>
              <a:buChar char="ü"/>
            </a:pPr>
            <a:r>
              <a:rPr lang="en-GB" sz="1200" dirty="0" smtClean="0"/>
              <a:t>Minibus</a:t>
            </a:r>
          </a:p>
          <a:p>
            <a:pPr marL="171450" indent="-171450">
              <a:buFont typeface="Wingdings" panose="05000000000000000000" pitchFamily="2" charset="2"/>
              <a:buChar char="ü"/>
            </a:pPr>
            <a:r>
              <a:rPr lang="en-GB" sz="1200" dirty="0" smtClean="0"/>
              <a:t>Taxi</a:t>
            </a:r>
          </a:p>
          <a:p>
            <a:pPr marL="171450" indent="-171450">
              <a:buFont typeface="Wingdings" panose="05000000000000000000" pitchFamily="2" charset="2"/>
              <a:buChar char="ü"/>
            </a:pPr>
            <a:r>
              <a:rPr lang="en-GB" sz="1200" dirty="0" smtClean="0"/>
              <a:t>Train</a:t>
            </a:r>
          </a:p>
          <a:p>
            <a:endParaRPr lang="en-GB" sz="1200" b="1" dirty="0"/>
          </a:p>
        </p:txBody>
      </p:sp>
      <p:sp>
        <p:nvSpPr>
          <p:cNvPr id="12" name="TextBox 11"/>
          <p:cNvSpPr txBox="1"/>
          <p:nvPr/>
        </p:nvSpPr>
        <p:spPr>
          <a:xfrm>
            <a:off x="7308304" y="605240"/>
            <a:ext cx="1584176" cy="3046988"/>
          </a:xfrm>
          <a:prstGeom prst="rect">
            <a:avLst/>
          </a:prstGeom>
          <a:noFill/>
          <a:ln>
            <a:solidFill>
              <a:srgbClr val="C00000"/>
            </a:solidFill>
          </a:ln>
        </p:spPr>
        <p:txBody>
          <a:bodyPr wrap="square" rtlCol="0">
            <a:spAutoFit/>
          </a:bodyPr>
          <a:lstStyle/>
          <a:p>
            <a:r>
              <a:rPr lang="en-GB" sz="1200" b="1" dirty="0" smtClean="0"/>
              <a:t>Public Environments:</a:t>
            </a:r>
          </a:p>
          <a:p>
            <a:pPr marL="171450" indent="-171450">
              <a:buFont typeface="Wingdings" panose="05000000000000000000" pitchFamily="2" charset="2"/>
              <a:buChar char="ü"/>
            </a:pPr>
            <a:r>
              <a:rPr lang="en-GB" sz="1200" dirty="0" smtClean="0"/>
              <a:t>Cinemas</a:t>
            </a:r>
          </a:p>
          <a:p>
            <a:pPr marL="171450" indent="-171450">
              <a:buFont typeface="Wingdings" panose="05000000000000000000" pitchFamily="2" charset="2"/>
              <a:buChar char="ü"/>
            </a:pPr>
            <a:r>
              <a:rPr lang="en-GB" sz="1200" dirty="0" smtClean="0"/>
              <a:t>Parks</a:t>
            </a:r>
          </a:p>
          <a:p>
            <a:pPr marL="171450" indent="-171450">
              <a:buFont typeface="Wingdings" panose="05000000000000000000" pitchFamily="2" charset="2"/>
              <a:buChar char="ü"/>
            </a:pPr>
            <a:r>
              <a:rPr lang="en-GB" sz="1200" dirty="0" smtClean="0"/>
              <a:t>Leisure centres</a:t>
            </a:r>
          </a:p>
          <a:p>
            <a:pPr marL="171450" indent="-171450">
              <a:buFont typeface="Wingdings" panose="05000000000000000000" pitchFamily="2" charset="2"/>
              <a:buChar char="ü"/>
            </a:pPr>
            <a:r>
              <a:rPr lang="en-GB" sz="1200" dirty="0" smtClean="0"/>
              <a:t>Religious groups i.e. Sunday school</a:t>
            </a:r>
          </a:p>
          <a:p>
            <a:pPr marL="171450" indent="-171450">
              <a:buFont typeface="Wingdings" panose="05000000000000000000" pitchFamily="2" charset="2"/>
              <a:buChar char="ü"/>
            </a:pPr>
            <a:r>
              <a:rPr lang="en-GB" sz="1200" dirty="0" smtClean="0"/>
              <a:t>Theme park</a:t>
            </a:r>
          </a:p>
          <a:p>
            <a:pPr marL="171450" indent="-171450">
              <a:buFont typeface="Wingdings" panose="05000000000000000000" pitchFamily="2" charset="2"/>
              <a:buChar char="ü"/>
            </a:pPr>
            <a:r>
              <a:rPr lang="en-GB" sz="1200" dirty="0" smtClean="0"/>
              <a:t>Theatre</a:t>
            </a:r>
          </a:p>
          <a:p>
            <a:pPr marL="171450" indent="-171450">
              <a:buFont typeface="Wingdings" panose="05000000000000000000" pitchFamily="2" charset="2"/>
              <a:buChar char="ü"/>
            </a:pPr>
            <a:r>
              <a:rPr lang="en-GB" sz="1200" dirty="0" smtClean="0"/>
              <a:t>Supermarkets</a:t>
            </a:r>
          </a:p>
          <a:p>
            <a:pPr marL="171450" indent="-171450">
              <a:buFont typeface="Wingdings" panose="05000000000000000000" pitchFamily="2" charset="2"/>
              <a:buChar char="ü"/>
            </a:pPr>
            <a:r>
              <a:rPr lang="en-GB" sz="1200" dirty="0" smtClean="0"/>
              <a:t>Riding stables</a:t>
            </a:r>
          </a:p>
          <a:p>
            <a:pPr marL="171450" indent="-171450">
              <a:buFont typeface="Wingdings" panose="05000000000000000000" pitchFamily="2" charset="2"/>
              <a:buChar char="ü"/>
            </a:pPr>
            <a:r>
              <a:rPr lang="en-GB" sz="1200" dirty="0" smtClean="0"/>
              <a:t>Café or restaurants</a:t>
            </a:r>
          </a:p>
          <a:p>
            <a:pPr marL="171450" indent="-171450">
              <a:buFont typeface="Wingdings" panose="05000000000000000000" pitchFamily="2" charset="2"/>
              <a:buChar char="ü"/>
            </a:pPr>
            <a:r>
              <a:rPr lang="en-GB" sz="1200" dirty="0" smtClean="0"/>
              <a:t>Shopping centres</a:t>
            </a:r>
          </a:p>
          <a:p>
            <a:pPr marL="171450" indent="-171450">
              <a:buFont typeface="Wingdings" panose="05000000000000000000" pitchFamily="2" charset="2"/>
              <a:buChar char="ü"/>
            </a:pPr>
            <a:r>
              <a:rPr lang="en-GB" sz="1200" dirty="0" smtClean="0"/>
              <a:t>Recreation ground</a:t>
            </a:r>
          </a:p>
          <a:p>
            <a:pPr marL="171450" indent="-171450">
              <a:buFont typeface="Wingdings" panose="05000000000000000000" pitchFamily="2" charset="2"/>
              <a:buChar char="ü"/>
            </a:pPr>
            <a:r>
              <a:rPr lang="en-GB" sz="1200" dirty="0" smtClean="0"/>
              <a:t>Sport clubs, i.e. Tigers, LCFC.</a:t>
            </a:r>
          </a:p>
          <a:p>
            <a:endParaRPr lang="en-GB" sz="1200" dirty="0"/>
          </a:p>
        </p:txBody>
      </p:sp>
      <p:sp>
        <p:nvSpPr>
          <p:cNvPr id="13" name="TextBox 12"/>
          <p:cNvSpPr txBox="1"/>
          <p:nvPr/>
        </p:nvSpPr>
        <p:spPr>
          <a:xfrm>
            <a:off x="323528" y="3717032"/>
            <a:ext cx="2664296" cy="2646878"/>
          </a:xfrm>
          <a:prstGeom prst="rect">
            <a:avLst/>
          </a:prstGeom>
          <a:noFill/>
          <a:ln>
            <a:solidFill>
              <a:srgbClr val="FF0000"/>
            </a:solidFill>
          </a:ln>
        </p:spPr>
        <p:txBody>
          <a:bodyPr wrap="square" rtlCol="0">
            <a:spAutoFit/>
          </a:bodyPr>
          <a:lstStyle/>
          <a:p>
            <a:r>
              <a:rPr lang="en-GB" sz="1200" b="1" dirty="0" smtClean="0"/>
              <a:t>Exam Tips:</a:t>
            </a:r>
          </a:p>
          <a:p>
            <a:pPr marL="285750" indent="-285750">
              <a:buFont typeface="Arial" panose="020B0604020202020204" pitchFamily="34" charset="0"/>
              <a:buChar char="•"/>
            </a:pPr>
            <a:r>
              <a:rPr lang="en-GB" sz="1100" dirty="0" smtClean="0"/>
              <a:t>Read questions carefully to make sure you are answering about the right setting.</a:t>
            </a:r>
          </a:p>
          <a:p>
            <a:pPr marL="285750" indent="-285750">
              <a:buFont typeface="Arial" panose="020B0604020202020204" pitchFamily="34" charset="0"/>
              <a:buChar char="•"/>
            </a:pPr>
            <a:r>
              <a:rPr lang="en-GB" sz="1100" dirty="0" smtClean="0"/>
              <a:t>Read questions carefully to make sure that you are answering the question about the right focus, i.e. employee, employer to a service user.</a:t>
            </a:r>
          </a:p>
          <a:p>
            <a:pPr marL="285750" indent="-285750">
              <a:buFont typeface="Arial" panose="020B0604020202020204" pitchFamily="34" charset="0"/>
              <a:buChar char="•"/>
            </a:pPr>
            <a:r>
              <a:rPr lang="en-GB" sz="1100" dirty="0" smtClean="0"/>
              <a:t>Make sure you can identify different types of abuse and the effects on those being abused.</a:t>
            </a:r>
          </a:p>
          <a:p>
            <a:pPr marL="285750" indent="-285750">
              <a:buFont typeface="Arial" panose="020B0604020202020204" pitchFamily="34" charset="0"/>
              <a:buChar char="•"/>
            </a:pPr>
            <a:r>
              <a:rPr lang="en-GB" sz="1100" dirty="0" smtClean="0"/>
              <a:t>Be able to explain possible consequences for the abuser. (if it relates to the scenario you gain more marks)</a:t>
            </a:r>
            <a:endParaRPr lang="en-GB" sz="1100" dirty="0"/>
          </a:p>
        </p:txBody>
      </p:sp>
      <p:sp>
        <p:nvSpPr>
          <p:cNvPr id="14" name="TextBox 13"/>
          <p:cNvSpPr txBox="1"/>
          <p:nvPr/>
        </p:nvSpPr>
        <p:spPr>
          <a:xfrm>
            <a:off x="3275856" y="3717032"/>
            <a:ext cx="2448272" cy="2816156"/>
          </a:xfrm>
          <a:prstGeom prst="rect">
            <a:avLst/>
          </a:prstGeom>
          <a:noFill/>
          <a:ln>
            <a:solidFill>
              <a:schemeClr val="accent5">
                <a:lumMod val="50000"/>
              </a:schemeClr>
            </a:solidFill>
          </a:ln>
        </p:spPr>
        <p:txBody>
          <a:bodyPr wrap="square" rtlCol="0">
            <a:spAutoFit/>
          </a:bodyPr>
          <a:lstStyle/>
          <a:p>
            <a:r>
              <a:rPr lang="en-GB" sz="1200" b="1" dirty="0" smtClean="0"/>
              <a:t>Revision Activities:</a:t>
            </a:r>
          </a:p>
          <a:p>
            <a:pPr marL="285750" indent="-285750">
              <a:buFont typeface="Arial" panose="020B0604020202020204" pitchFamily="34" charset="0"/>
              <a:buChar char="•"/>
            </a:pPr>
            <a:r>
              <a:rPr lang="en-GB" sz="1100" dirty="0" smtClean="0"/>
              <a:t>Create match cards with examples of hazards and settings.</a:t>
            </a:r>
          </a:p>
          <a:p>
            <a:pPr marL="285750" indent="-285750">
              <a:buFont typeface="Arial" panose="020B0604020202020204" pitchFamily="34" charset="0"/>
              <a:buChar char="•"/>
            </a:pPr>
            <a:r>
              <a:rPr lang="en-GB" sz="1100" dirty="0" smtClean="0"/>
              <a:t>Create cue cards to learn examples of hazards.</a:t>
            </a:r>
          </a:p>
          <a:p>
            <a:pPr marL="285750" indent="-285750">
              <a:buFont typeface="Arial" panose="020B0604020202020204" pitchFamily="34" charset="0"/>
              <a:buChar char="•"/>
            </a:pPr>
            <a:r>
              <a:rPr lang="en-GB" sz="1100" dirty="0" smtClean="0"/>
              <a:t>On A3 paper use the diagram on page 2 of the </a:t>
            </a:r>
            <a:r>
              <a:rPr lang="en-GB" sz="1100" dirty="0"/>
              <a:t>KO ‘Potential impacts of hazards in care </a:t>
            </a:r>
            <a:r>
              <a:rPr lang="en-GB" sz="1100" dirty="0" smtClean="0"/>
              <a:t>settings’ and extend each of the impacts by adding examples. For example; injuries of other effects for employers, employees or service users.</a:t>
            </a:r>
            <a:endParaRPr lang="en-GB" sz="1100" dirty="0"/>
          </a:p>
          <a:p>
            <a:pPr marL="285750" indent="-285750">
              <a:buFont typeface="Arial" panose="020B0604020202020204" pitchFamily="34" charset="0"/>
              <a:buChar char="•"/>
            </a:pPr>
            <a:r>
              <a:rPr lang="en-GB" sz="1100" dirty="0" smtClean="0"/>
              <a:t>Google an image of a nursery playroom and identify hazards that could be found in it.</a:t>
            </a:r>
            <a:endParaRPr lang="en-GB" sz="1100" dirty="0"/>
          </a:p>
        </p:txBody>
      </p:sp>
      <p:sp>
        <p:nvSpPr>
          <p:cNvPr id="15" name="TextBox 14"/>
          <p:cNvSpPr txBox="1"/>
          <p:nvPr/>
        </p:nvSpPr>
        <p:spPr>
          <a:xfrm>
            <a:off x="6012160" y="3933056"/>
            <a:ext cx="2880320" cy="264687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b="1" dirty="0" smtClean="0"/>
              <a:t>Try answering these:</a:t>
            </a:r>
          </a:p>
          <a:p>
            <a:pPr marL="285750" indent="-285750">
              <a:buFont typeface="Arial" panose="020B0604020202020204" pitchFamily="34" charset="0"/>
              <a:buChar char="•"/>
            </a:pPr>
            <a:r>
              <a:rPr lang="en-GB" sz="1100" dirty="0" smtClean="0"/>
              <a:t>Write a definition of hazard.</a:t>
            </a:r>
          </a:p>
          <a:p>
            <a:pPr marL="285750" indent="-285750">
              <a:buFont typeface="Arial" panose="020B0604020202020204" pitchFamily="34" charset="0"/>
              <a:buChar char="•"/>
            </a:pPr>
            <a:r>
              <a:rPr lang="en-GB" sz="1100" dirty="0" smtClean="0"/>
              <a:t>Identify two hazards that may be found in a hospital ward.</a:t>
            </a:r>
          </a:p>
          <a:p>
            <a:pPr marL="285750" indent="-285750">
              <a:buFont typeface="Arial" panose="020B0604020202020204" pitchFamily="34" charset="0"/>
              <a:buChar char="•"/>
            </a:pPr>
            <a:r>
              <a:rPr lang="en-GB" sz="1100" dirty="0" smtClean="0"/>
              <a:t>Explain the potential hazards for a hospital receptionist spending most of her working day using a computer.</a:t>
            </a:r>
          </a:p>
          <a:p>
            <a:pPr marL="285750" indent="-285750">
              <a:buFont typeface="Arial" panose="020B0604020202020204" pitchFamily="34" charset="0"/>
              <a:buChar char="•"/>
            </a:pPr>
            <a:r>
              <a:rPr lang="en-GB" sz="1100" dirty="0" smtClean="0"/>
              <a:t>Identify the four main impacts of hazards.</a:t>
            </a:r>
          </a:p>
          <a:p>
            <a:pPr marL="285750" indent="-285750">
              <a:buFont typeface="Arial" panose="020B0604020202020204" pitchFamily="34" charset="0"/>
              <a:buChar char="•"/>
            </a:pPr>
            <a:r>
              <a:rPr lang="en-GB" sz="1100" dirty="0" smtClean="0"/>
              <a:t>Describe the potential musculoskeletal hazards and their impacts on a health care assistant on a busy geriatric ward.</a:t>
            </a:r>
          </a:p>
          <a:p>
            <a:pPr marL="285750" indent="-285750">
              <a:buFont typeface="Arial" panose="020B0604020202020204" pitchFamily="34" charset="0"/>
              <a:buChar char="•"/>
            </a:pPr>
            <a:r>
              <a:rPr lang="en-GB" sz="1100" dirty="0" smtClean="0"/>
              <a:t>Explain the difference between intentional and unintentional abuse</a:t>
            </a:r>
          </a:p>
          <a:p>
            <a:pPr marL="285750" indent="-285750">
              <a:buFont typeface="Arial" panose="020B0604020202020204" pitchFamily="34" charset="0"/>
              <a:buChar char="•"/>
            </a:pPr>
            <a:r>
              <a:rPr lang="en-GB" sz="1100" dirty="0" smtClean="0"/>
              <a:t>What the five types of settings? Now give two examples for each setting.</a:t>
            </a:r>
            <a:endParaRPr lang="en-GB" sz="1100" dirty="0"/>
          </a:p>
        </p:txBody>
      </p:sp>
    </p:spTree>
    <p:extLst>
      <p:ext uri="{BB962C8B-B14F-4D97-AF65-F5344CB8AC3E}">
        <p14:creationId xmlns:p14="http://schemas.microsoft.com/office/powerpoint/2010/main" val="285371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886700" cy="3279898"/>
          </a:xfrm>
        </p:spPr>
        <p:txBody>
          <a:bodyPr>
            <a:normAutofit fontScale="90000"/>
          </a:bodyPr>
          <a:lstStyle/>
          <a:p>
            <a:r>
              <a:rPr lang="en-GB" sz="4400" b="1" dirty="0"/>
              <a:t>Unit 3 Knowledge Organiser</a:t>
            </a:r>
            <a:br>
              <a:rPr lang="en-GB" sz="4400" b="1" dirty="0"/>
            </a:br>
            <a:r>
              <a:rPr lang="en-GB" sz="4400" b="1" dirty="0"/>
              <a:t>Health, safety and security in health and </a:t>
            </a:r>
            <a:r>
              <a:rPr lang="en-GB" sz="4400" b="1" dirty="0" smtClean="0"/>
              <a:t>social </a:t>
            </a:r>
            <a:r>
              <a:rPr lang="en-GB" sz="4400" b="1" dirty="0"/>
              <a:t>care</a:t>
            </a:r>
            <a:r>
              <a:rPr lang="en-GB" sz="4400" b="1" dirty="0" smtClean="0"/>
              <a:t>.</a:t>
            </a:r>
            <a:br>
              <a:rPr lang="en-GB" sz="4400" b="1" dirty="0" smtClean="0"/>
            </a:br>
            <a:r>
              <a:rPr lang="en-GB" sz="4400" b="1" dirty="0"/>
              <a:t/>
            </a:r>
            <a:br>
              <a:rPr lang="en-GB" sz="4400" b="1" dirty="0"/>
            </a:br>
            <a:r>
              <a:rPr lang="en-GB" sz="3600" b="1" dirty="0" smtClean="0"/>
              <a:t>LO2: How legislation, policies and procedures promote health, safety and security in health, social care and child care environments.</a:t>
            </a:r>
            <a:br>
              <a:rPr lang="en-GB" sz="3600" b="1" dirty="0" smtClean="0"/>
            </a:br>
            <a:endParaRPr lang="en-GB" sz="3600" b="1" dirty="0"/>
          </a:p>
        </p:txBody>
      </p:sp>
    </p:spTree>
    <p:extLst>
      <p:ext uri="{BB962C8B-B14F-4D97-AF65-F5344CB8AC3E}">
        <p14:creationId xmlns:p14="http://schemas.microsoft.com/office/powerpoint/2010/main" val="144414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919014" cy="327570"/>
          </a:xfrm>
        </p:spPr>
        <p:style>
          <a:lnRef idx="2">
            <a:schemeClr val="dk1"/>
          </a:lnRef>
          <a:fillRef idx="1">
            <a:schemeClr val="lt1"/>
          </a:fillRef>
          <a:effectRef idx="0">
            <a:schemeClr val="dk1"/>
          </a:effectRef>
          <a:fontRef idx="minor">
            <a:schemeClr val="dk1"/>
          </a:fontRef>
        </p:style>
        <p:txBody>
          <a:bodyPr>
            <a:normAutofit/>
          </a:bodyPr>
          <a:lstStyle/>
          <a:p>
            <a:r>
              <a:rPr lang="en-GB" sz="1200" b="1" dirty="0" smtClean="0"/>
              <a:t>Legislation:</a:t>
            </a:r>
            <a:endParaRPr lang="en-GB" sz="1200" b="1" dirty="0"/>
          </a:p>
        </p:txBody>
      </p:sp>
      <p:sp>
        <p:nvSpPr>
          <p:cNvPr id="4" name="TextBox 3"/>
          <p:cNvSpPr txBox="1"/>
          <p:nvPr/>
        </p:nvSpPr>
        <p:spPr>
          <a:xfrm>
            <a:off x="5026347" y="257985"/>
            <a:ext cx="3816424" cy="16158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b="1" dirty="0" smtClean="0">
                <a:solidFill>
                  <a:srgbClr val="7030A0"/>
                </a:solidFill>
              </a:rPr>
              <a:t>Legislation: </a:t>
            </a:r>
            <a:r>
              <a:rPr lang="en-GB" sz="1100" dirty="0" smtClean="0"/>
              <a:t>a collection of laws passed by Parliament. It is upheld through the courts, which may prosecute individuals or an organisation if they break it.</a:t>
            </a:r>
          </a:p>
          <a:p>
            <a:r>
              <a:rPr lang="en-GB" sz="1100" b="1" dirty="0" smtClean="0">
                <a:solidFill>
                  <a:srgbClr val="7030A0"/>
                </a:solidFill>
              </a:rPr>
              <a:t>Risk:</a:t>
            </a:r>
            <a:r>
              <a:rPr lang="en-GB" sz="1100" dirty="0" smtClean="0"/>
              <a:t> likelihood that someone or something could be harmed.</a:t>
            </a:r>
          </a:p>
          <a:p>
            <a:r>
              <a:rPr lang="en-GB" sz="1100" b="1" dirty="0" smtClean="0">
                <a:solidFill>
                  <a:srgbClr val="7030A0"/>
                </a:solidFill>
              </a:rPr>
              <a:t>PPE: </a:t>
            </a:r>
            <a:r>
              <a:rPr lang="en-GB" sz="1100" dirty="0" smtClean="0">
                <a:solidFill>
                  <a:schemeClr val="tx1"/>
                </a:solidFill>
              </a:rPr>
              <a:t>Personal Protective Equipment provided by the employer; for example clothing and protective equipment to make sure that an individual is safe in their workplace and carrying out tasks.</a:t>
            </a:r>
            <a:endParaRPr lang="en-GB" sz="1100" b="1" dirty="0" smtClean="0">
              <a:solidFill>
                <a:srgbClr val="7030A0"/>
              </a:solidFill>
            </a:endParaRPr>
          </a:p>
          <a:p>
            <a:endParaRPr lang="en-GB" sz="11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1531790"/>
            <a:ext cx="5429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677490"/>
            <a:ext cx="252028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Health and Safety at Work Act 1974</a:t>
            </a:r>
            <a:endParaRPr lang="en-GB" sz="1200" b="1" dirty="0"/>
          </a:p>
        </p:txBody>
      </p:sp>
      <p:sp>
        <p:nvSpPr>
          <p:cNvPr id="6" name="TextBox 5"/>
          <p:cNvSpPr txBox="1"/>
          <p:nvPr/>
        </p:nvSpPr>
        <p:spPr>
          <a:xfrm>
            <a:off x="251520" y="1054516"/>
            <a:ext cx="4248472"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The Health and Safety at Work Act (HASAWA) established the Health and Safety Executive (HSE) as the regulator for health and safety in the work place. The purpose of the HSE as regulators is to monitor health and safety in the work place by carrying out spot checks and carrying out investigations if an accident happens. The legislation is enforced by the HSE by issuing improvement notices, fining settings or taking a setting to court. They also offer advice and guidance about how to minimise </a:t>
            </a:r>
            <a:r>
              <a:rPr lang="en-GB" sz="1100" b="1" dirty="0" smtClean="0">
                <a:solidFill>
                  <a:srgbClr val="7030A0"/>
                </a:solidFill>
              </a:rPr>
              <a:t>risks</a:t>
            </a:r>
            <a:r>
              <a:rPr lang="en-GB" sz="1100" dirty="0" smtClean="0"/>
              <a:t> in a work place.</a:t>
            </a:r>
            <a:endParaRPr lang="en-GB" sz="1100" dirty="0"/>
          </a:p>
        </p:txBody>
      </p:sp>
      <p:graphicFrame>
        <p:nvGraphicFramePr>
          <p:cNvPr id="7" name="Table 6"/>
          <p:cNvGraphicFramePr>
            <a:graphicFrameLocks noGrp="1"/>
          </p:cNvGraphicFramePr>
          <p:nvPr>
            <p:extLst>
              <p:ext uri="{D42A27DB-BD31-4B8C-83A1-F6EECF244321}">
                <p14:modId xmlns:p14="http://schemas.microsoft.com/office/powerpoint/2010/main" val="2211990965"/>
              </p:ext>
            </p:extLst>
          </p:nvPr>
        </p:nvGraphicFramePr>
        <p:xfrm>
          <a:off x="251520" y="2601093"/>
          <a:ext cx="5832648" cy="3916680"/>
        </p:xfrm>
        <a:graphic>
          <a:graphicData uri="http://schemas.openxmlformats.org/drawingml/2006/table">
            <a:tbl>
              <a:tblPr firstRow="1" bandRow="1">
                <a:tableStyleId>{5940675A-B579-460E-94D1-54222C63F5DA}</a:tableStyleId>
              </a:tblPr>
              <a:tblGrid>
                <a:gridCol w="1874684">
                  <a:extLst>
                    <a:ext uri="{9D8B030D-6E8A-4147-A177-3AD203B41FA5}">
                      <a16:colId xmlns:a16="http://schemas.microsoft.com/office/drawing/2014/main" val="20000"/>
                    </a:ext>
                  </a:extLst>
                </a:gridCol>
                <a:gridCol w="3957964">
                  <a:extLst>
                    <a:ext uri="{9D8B030D-6E8A-4147-A177-3AD203B41FA5}">
                      <a16:colId xmlns:a16="http://schemas.microsoft.com/office/drawing/2014/main" val="20001"/>
                    </a:ext>
                  </a:extLst>
                </a:gridCol>
              </a:tblGrid>
              <a:tr h="251843">
                <a:tc>
                  <a:txBody>
                    <a:bodyPr/>
                    <a:lstStyle/>
                    <a:p>
                      <a:pPr algn="ctr"/>
                      <a:r>
                        <a:rPr lang="en-US" sz="1100" b="1" dirty="0" smtClean="0">
                          <a:solidFill>
                            <a:schemeClr val="bg1"/>
                          </a:solidFill>
                        </a:rPr>
                        <a:t>Key Aspects</a:t>
                      </a:r>
                      <a:endParaRPr lang="en-GB" sz="1100" b="1" dirty="0">
                        <a:solidFill>
                          <a:schemeClr val="bg1"/>
                        </a:solidFill>
                      </a:endParaRPr>
                    </a:p>
                  </a:txBody>
                  <a:tcPr>
                    <a:solidFill>
                      <a:schemeClr val="tx1"/>
                    </a:solidFill>
                  </a:tcPr>
                </a:tc>
                <a:tc>
                  <a:txBody>
                    <a:bodyPr/>
                    <a:lstStyle/>
                    <a:p>
                      <a:pPr algn="ctr"/>
                      <a:r>
                        <a:rPr lang="en-US" sz="1100" b="1" dirty="0" smtClean="0">
                          <a:solidFill>
                            <a:schemeClr val="bg1"/>
                          </a:solidFill>
                        </a:rPr>
                        <a:t>HASAWA states employers have the following</a:t>
                      </a:r>
                      <a:r>
                        <a:rPr lang="en-US" sz="1100" b="1" baseline="0" dirty="0" smtClean="0">
                          <a:solidFill>
                            <a:schemeClr val="bg1"/>
                          </a:solidFill>
                        </a:rPr>
                        <a:t> responsibilities….</a:t>
                      </a:r>
                      <a:endParaRPr lang="en-GB" sz="1100" b="1"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r>
                        <a:rPr lang="en-US" sz="1050" dirty="0" smtClean="0"/>
                        <a:t>The working environment must not put anyone at risk.</a:t>
                      </a:r>
                      <a:endParaRPr lang="en-GB" sz="1050" dirty="0"/>
                    </a:p>
                  </a:txBody>
                  <a:tcPr/>
                </a:tc>
                <a:tc>
                  <a:txBody>
                    <a:bodyPr/>
                    <a:lstStyle/>
                    <a:p>
                      <a:pPr marL="171450" indent="-171450">
                        <a:buFont typeface="Arial" panose="020B0604020202020204" pitchFamily="34" charset="0"/>
                        <a:buChar char="•"/>
                      </a:pPr>
                      <a:r>
                        <a:rPr lang="en-US" sz="1050" dirty="0" smtClean="0"/>
                        <a:t>Carry</a:t>
                      </a:r>
                      <a:r>
                        <a:rPr lang="en-US" sz="1050" baseline="0" dirty="0" smtClean="0"/>
                        <a:t> out risk assessments.</a:t>
                      </a:r>
                    </a:p>
                    <a:p>
                      <a:pPr marL="171450" indent="-171450">
                        <a:buFont typeface="Arial" panose="020B0604020202020204" pitchFamily="34" charset="0"/>
                        <a:buChar char="•"/>
                      </a:pPr>
                      <a:r>
                        <a:rPr lang="en-US" sz="1050" baseline="0" dirty="0" smtClean="0"/>
                        <a:t>Provide PPE.</a:t>
                      </a:r>
                    </a:p>
                    <a:p>
                      <a:pPr marL="171450" indent="-171450">
                        <a:buFont typeface="Arial" panose="020B0604020202020204" pitchFamily="34" charset="0"/>
                        <a:buChar char="•"/>
                      </a:pPr>
                      <a:r>
                        <a:rPr lang="en-US" sz="1050" baseline="0" dirty="0" smtClean="0"/>
                        <a:t>Have procedures in place to prevent accidents.</a:t>
                      </a:r>
                    </a:p>
                    <a:p>
                      <a:pPr marL="171450" indent="-171450">
                        <a:buFont typeface="Arial" panose="020B0604020202020204" pitchFamily="34" charset="0"/>
                        <a:buChar char="•"/>
                      </a:pPr>
                      <a:r>
                        <a:rPr lang="en-US" sz="1050" baseline="0" dirty="0" smtClean="0"/>
                        <a:t>Monitor staff practice.</a:t>
                      </a:r>
                    </a:p>
                    <a:p>
                      <a:pPr marL="171450" indent="-171450">
                        <a:buFont typeface="Arial" panose="020B0604020202020204" pitchFamily="34" charset="0"/>
                        <a:buChar char="•"/>
                      </a:pPr>
                      <a:r>
                        <a:rPr lang="en-US" sz="1050" baseline="0" dirty="0" smtClean="0"/>
                        <a:t>Ensure fire alarms, extinguishers and exits are accessible and working.</a:t>
                      </a:r>
                      <a:endParaRPr lang="en-GB" sz="1050" dirty="0"/>
                    </a:p>
                  </a:txBody>
                  <a:tcPr/>
                </a:tc>
                <a:extLst>
                  <a:ext uri="{0D108BD9-81ED-4DB2-BD59-A6C34878D82A}">
                    <a16:rowId xmlns:a16="http://schemas.microsoft.com/office/drawing/2014/main" val="10001"/>
                  </a:ext>
                </a:extLst>
              </a:tr>
              <a:tr h="370840">
                <a:tc>
                  <a:txBody>
                    <a:bodyPr/>
                    <a:lstStyle/>
                    <a:p>
                      <a:r>
                        <a:rPr lang="en-US" sz="1050" dirty="0" smtClean="0"/>
                        <a:t>The equipment</a:t>
                      </a:r>
                      <a:r>
                        <a:rPr lang="en-US" sz="1050" baseline="0" dirty="0" smtClean="0"/>
                        <a:t> provided must be safe and in good working order.</a:t>
                      </a:r>
                      <a:endParaRPr lang="en-GB" sz="1050" dirty="0"/>
                    </a:p>
                  </a:txBody>
                  <a:tcPr/>
                </a:tc>
                <a:tc>
                  <a:txBody>
                    <a:bodyPr/>
                    <a:lstStyle/>
                    <a:p>
                      <a:pPr marL="171450" indent="-171450">
                        <a:buFont typeface="Arial" panose="020B0604020202020204" pitchFamily="34" charset="0"/>
                        <a:buChar char="•"/>
                      </a:pPr>
                      <a:r>
                        <a:rPr lang="en-US" sz="1050" dirty="0" smtClean="0"/>
                        <a:t>Provide</a:t>
                      </a:r>
                      <a:r>
                        <a:rPr lang="en-US" sz="1050" baseline="0" dirty="0" smtClean="0"/>
                        <a:t> fit for purpose equipment in good working order.</a:t>
                      </a:r>
                    </a:p>
                    <a:p>
                      <a:pPr marL="171450" indent="-171450">
                        <a:buFont typeface="Arial" panose="020B0604020202020204" pitchFamily="34" charset="0"/>
                        <a:buChar char="•"/>
                      </a:pPr>
                      <a:r>
                        <a:rPr lang="en-US" sz="1050" baseline="0" dirty="0" smtClean="0"/>
                        <a:t>Safety check equipment regularly.</a:t>
                      </a:r>
                    </a:p>
                    <a:p>
                      <a:pPr marL="171450" indent="-171450">
                        <a:buFont typeface="Arial" panose="020B0604020202020204" pitchFamily="34" charset="0"/>
                        <a:buChar char="•"/>
                      </a:pPr>
                      <a:r>
                        <a:rPr lang="en-US" sz="1050" baseline="0" dirty="0" smtClean="0"/>
                        <a:t>Regular maintenance and service of equipment.</a:t>
                      </a:r>
                    </a:p>
                    <a:p>
                      <a:pPr marL="171450" indent="-171450">
                        <a:buFont typeface="Arial" panose="020B0604020202020204" pitchFamily="34" charset="0"/>
                        <a:buChar char="•"/>
                      </a:pPr>
                      <a:r>
                        <a:rPr lang="en-US" sz="1050" baseline="0" dirty="0" smtClean="0"/>
                        <a:t>Electrical equipment and appliances are PAT tested.</a:t>
                      </a:r>
                      <a:endParaRPr lang="en-GB" sz="1050" dirty="0"/>
                    </a:p>
                  </a:txBody>
                  <a:tcPr/>
                </a:tc>
                <a:extLst>
                  <a:ext uri="{0D108BD9-81ED-4DB2-BD59-A6C34878D82A}">
                    <a16:rowId xmlns:a16="http://schemas.microsoft.com/office/drawing/2014/main" val="10002"/>
                  </a:ext>
                </a:extLst>
              </a:tr>
              <a:tr h="370840">
                <a:tc>
                  <a:txBody>
                    <a:bodyPr/>
                    <a:lstStyle/>
                    <a:p>
                      <a:r>
                        <a:rPr lang="en-US" sz="1050" dirty="0" smtClean="0"/>
                        <a:t>Employers must provide adequate</a:t>
                      </a:r>
                      <a:r>
                        <a:rPr lang="en-US" sz="1050" baseline="0" dirty="0" smtClean="0"/>
                        <a:t> health and safety training for staff.</a:t>
                      </a:r>
                    </a:p>
                  </a:txBody>
                  <a:tcPr/>
                </a:tc>
                <a:tc>
                  <a:txBody>
                    <a:bodyPr/>
                    <a:lstStyle/>
                    <a:p>
                      <a:pPr marL="171450" indent="-171450">
                        <a:buFont typeface="Arial" panose="020B0604020202020204" pitchFamily="34" charset="0"/>
                        <a:buChar char="•"/>
                      </a:pPr>
                      <a:r>
                        <a:rPr lang="en-US" sz="1050" dirty="0" smtClean="0"/>
                        <a:t>Provide</a:t>
                      </a:r>
                      <a:r>
                        <a:rPr lang="en-US" sz="1050" baseline="0" dirty="0" smtClean="0"/>
                        <a:t> health and safety training for all staff – regularly updated.</a:t>
                      </a:r>
                    </a:p>
                    <a:p>
                      <a:pPr marL="171450" indent="-171450">
                        <a:buFont typeface="Arial" panose="020B0604020202020204" pitchFamily="34" charset="0"/>
                        <a:buChar char="•"/>
                      </a:pPr>
                      <a:r>
                        <a:rPr lang="en-US" sz="1050" baseline="0" dirty="0" smtClean="0"/>
                        <a:t>Staff trained to use specialist equipment.</a:t>
                      </a:r>
                    </a:p>
                    <a:p>
                      <a:pPr marL="171450" indent="-171450">
                        <a:buFont typeface="Arial" panose="020B0604020202020204" pitchFamily="34" charset="0"/>
                        <a:buChar char="•"/>
                      </a:pPr>
                      <a:r>
                        <a:rPr lang="en-US" sz="1050" baseline="0" dirty="0" smtClean="0"/>
                        <a:t>Regular fire evacuation practices.</a:t>
                      </a:r>
                    </a:p>
                    <a:p>
                      <a:pPr marL="171450" indent="-171450">
                        <a:buFont typeface="Arial" panose="020B0604020202020204" pitchFamily="34" charset="0"/>
                        <a:buChar char="•"/>
                      </a:pPr>
                      <a:r>
                        <a:rPr lang="en-US" sz="1050" baseline="0" dirty="0" smtClean="0"/>
                        <a:t>Provide adequate first aid.</a:t>
                      </a:r>
                    </a:p>
                  </a:txBody>
                  <a:tcPr/>
                </a:tc>
                <a:extLst>
                  <a:ext uri="{0D108BD9-81ED-4DB2-BD59-A6C34878D82A}">
                    <a16:rowId xmlns:a16="http://schemas.microsoft.com/office/drawing/2014/main" val="10003"/>
                  </a:ext>
                </a:extLst>
              </a:tr>
              <a:tr h="370840">
                <a:tc>
                  <a:txBody>
                    <a:bodyPr/>
                    <a:lstStyle/>
                    <a:p>
                      <a:r>
                        <a:rPr lang="en-US" sz="1050" dirty="0" smtClean="0"/>
                        <a:t>A written health and</a:t>
                      </a:r>
                      <a:r>
                        <a:rPr lang="en-US" sz="1050" baseline="0" dirty="0" smtClean="0"/>
                        <a:t> safety policy should be provided.</a:t>
                      </a:r>
                      <a:endParaRPr lang="en-GB" sz="1050" dirty="0"/>
                    </a:p>
                  </a:txBody>
                  <a:tcPr/>
                </a:tc>
                <a:tc>
                  <a:txBody>
                    <a:bodyPr/>
                    <a:lstStyle/>
                    <a:p>
                      <a:pPr marL="171450" indent="-171450">
                        <a:buFont typeface="Arial" panose="020B0604020202020204" pitchFamily="34" charset="0"/>
                        <a:buChar char="•"/>
                      </a:pPr>
                      <a:r>
                        <a:rPr lang="en-US" sz="1050" dirty="0" smtClean="0"/>
                        <a:t>Health and safety policy written</a:t>
                      </a:r>
                      <a:r>
                        <a:rPr lang="en-US" sz="1050" baseline="0" dirty="0" smtClean="0"/>
                        <a:t> in line with legal requirements.</a:t>
                      </a:r>
                    </a:p>
                    <a:p>
                      <a:pPr marL="171450" indent="-171450">
                        <a:buFont typeface="Arial" panose="020B0604020202020204" pitchFamily="34" charset="0"/>
                        <a:buChar char="•"/>
                      </a:pPr>
                      <a:r>
                        <a:rPr lang="en-US" sz="1050" baseline="0" dirty="0" smtClean="0"/>
                        <a:t>Ensure staff are aware of and have access to the policy.</a:t>
                      </a:r>
                    </a:p>
                    <a:p>
                      <a:pPr marL="171450" indent="-171450">
                        <a:buFont typeface="Arial" panose="020B0604020202020204" pitchFamily="34" charset="0"/>
                        <a:buChar char="•"/>
                      </a:pPr>
                      <a:r>
                        <a:rPr lang="en-US" sz="1050" baseline="0" dirty="0" smtClean="0"/>
                        <a:t>Display the Health and Safety Law poster.</a:t>
                      </a:r>
                      <a:endParaRPr lang="en-GB" sz="1050" dirty="0"/>
                    </a:p>
                  </a:txBody>
                  <a:tcPr/>
                </a:tc>
                <a:extLst>
                  <a:ext uri="{0D108BD9-81ED-4DB2-BD59-A6C34878D82A}">
                    <a16:rowId xmlns:a16="http://schemas.microsoft.com/office/drawing/2014/main" val="10004"/>
                  </a:ext>
                </a:extLst>
              </a:tr>
              <a:tr h="370840">
                <a:tc>
                  <a:txBody>
                    <a:bodyPr/>
                    <a:lstStyle/>
                    <a:p>
                      <a:r>
                        <a:rPr lang="en-US" sz="1050" dirty="0" smtClean="0"/>
                        <a:t>Protective equipment</a:t>
                      </a:r>
                      <a:r>
                        <a:rPr lang="en-US" sz="1050" baseline="0" dirty="0" smtClean="0"/>
                        <a:t> must be available if needed to all employees and free of charge.</a:t>
                      </a:r>
                      <a:endParaRPr lang="en-GB" sz="1050" dirty="0"/>
                    </a:p>
                  </a:txBody>
                  <a:tcPr/>
                </a:tc>
                <a:tc>
                  <a:txBody>
                    <a:bodyPr/>
                    <a:lstStyle/>
                    <a:p>
                      <a:pPr marL="171450" indent="-171450">
                        <a:buFont typeface="Arial" panose="020B0604020202020204" pitchFamily="34" charset="0"/>
                        <a:buChar char="•"/>
                      </a:pPr>
                      <a:r>
                        <a:rPr lang="en-US" sz="1050" dirty="0" smtClean="0"/>
                        <a:t>Maintain adequate supply</a:t>
                      </a:r>
                      <a:r>
                        <a:rPr lang="en-US" sz="1050" baseline="0" dirty="0" smtClean="0"/>
                        <a:t> of PPE.</a:t>
                      </a:r>
                    </a:p>
                    <a:p>
                      <a:pPr marL="171450" indent="-171450">
                        <a:buFont typeface="Arial" panose="020B0604020202020204" pitchFamily="34" charset="0"/>
                        <a:buChar char="•"/>
                      </a:pPr>
                      <a:r>
                        <a:rPr lang="en-US" sz="1050" baseline="0" dirty="0" smtClean="0"/>
                        <a:t>Staff are not charged for PPE.</a:t>
                      </a:r>
                    </a:p>
                    <a:p>
                      <a:pPr marL="171450" indent="-171450">
                        <a:buFont typeface="Arial" panose="020B0604020202020204" pitchFamily="34" charset="0"/>
                        <a:buChar char="•"/>
                      </a:pPr>
                      <a:r>
                        <a:rPr lang="en-US" sz="1050" baseline="0" dirty="0" smtClean="0"/>
                        <a:t>Ensure staff wear PPE provided.</a:t>
                      </a:r>
                      <a:endParaRPr lang="en-GB" sz="1050" dirty="0"/>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6228184" y="2204864"/>
            <a:ext cx="266429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HASAWA -Employee responsibilities</a:t>
            </a:r>
            <a:endParaRPr lang="en-GB" sz="1200" b="1" dirty="0"/>
          </a:p>
        </p:txBody>
      </p:sp>
      <p:sp>
        <p:nvSpPr>
          <p:cNvPr id="8" name="TextBox 7"/>
          <p:cNvSpPr txBox="1"/>
          <p:nvPr/>
        </p:nvSpPr>
        <p:spPr>
          <a:xfrm>
            <a:off x="6300192" y="2601093"/>
            <a:ext cx="2592288"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Employees must ensure that they:</a:t>
            </a:r>
          </a:p>
          <a:p>
            <a:pPr marL="285750" indent="-285750">
              <a:buFont typeface="Arial" panose="020B0604020202020204" pitchFamily="34" charset="0"/>
              <a:buChar char="•"/>
            </a:pPr>
            <a:r>
              <a:rPr lang="en-US" sz="1100" dirty="0" smtClean="0"/>
              <a:t>Cooperate with their employer by following health and safety regulations in the workplace.</a:t>
            </a:r>
          </a:p>
          <a:p>
            <a:pPr marL="285750" indent="-285750">
              <a:buFont typeface="Arial" panose="020B0604020202020204" pitchFamily="34" charset="0"/>
              <a:buChar char="•"/>
            </a:pPr>
            <a:r>
              <a:rPr lang="en-US" sz="1100" dirty="0" smtClean="0"/>
              <a:t>Any hazards must be reported to the employer.</a:t>
            </a:r>
          </a:p>
          <a:p>
            <a:pPr marL="285750" indent="-285750">
              <a:buFont typeface="Arial" panose="020B0604020202020204" pitchFamily="34" charset="0"/>
              <a:buChar char="•"/>
            </a:pPr>
            <a:r>
              <a:rPr lang="en-US" sz="1100" dirty="0" smtClean="0"/>
              <a:t>Provided protective clothing must be worn.</a:t>
            </a:r>
          </a:p>
          <a:p>
            <a:pPr marL="285750" indent="-285750">
              <a:buFont typeface="Arial" panose="020B0604020202020204" pitchFamily="34" charset="0"/>
              <a:buChar char="•"/>
            </a:pPr>
            <a:r>
              <a:rPr lang="en-US" sz="1100" dirty="0" smtClean="0"/>
              <a:t>Do not misuse or tamper with equipment provided, that meets health and safety regulations. i.e. fire extinguisher.</a:t>
            </a:r>
          </a:p>
          <a:p>
            <a:pPr marL="285750" indent="-285750">
              <a:buFont typeface="Arial" panose="020B0604020202020204" pitchFamily="34" charset="0"/>
              <a:buChar char="•"/>
            </a:pPr>
            <a:r>
              <a:rPr lang="en-US" sz="1100" dirty="0" smtClean="0"/>
              <a:t>Participate in any health and safety training provided.</a:t>
            </a:r>
          </a:p>
          <a:p>
            <a:pPr marL="285750" indent="-285750">
              <a:buFont typeface="Arial" panose="020B0604020202020204" pitchFamily="34" charset="0"/>
              <a:buChar char="•"/>
            </a:pPr>
            <a:r>
              <a:rPr lang="en-US" sz="1100" dirty="0" smtClean="0"/>
              <a:t>Take care of themselves and others in the work place.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9047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3384376" cy="32757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200" b="1" dirty="0" smtClean="0"/>
              <a:t>Management of Health and Safety at Work Regulations 1999</a:t>
            </a:r>
            <a:endParaRPr lang="en-GB" sz="1200" b="1" dirty="0"/>
          </a:p>
        </p:txBody>
      </p:sp>
      <p:sp>
        <p:nvSpPr>
          <p:cNvPr id="3" name="TextBox 2"/>
          <p:cNvSpPr txBox="1"/>
          <p:nvPr/>
        </p:nvSpPr>
        <p:spPr>
          <a:xfrm>
            <a:off x="301296" y="947693"/>
            <a:ext cx="3392776"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US" sz="1100" dirty="0" smtClean="0"/>
              <a:t>These regulations were introduced to reinforce and support HASAWA.</a:t>
            </a:r>
          </a:p>
          <a:p>
            <a:pPr marL="171450" indent="-171450">
              <a:buFont typeface="Arial" panose="020B0604020202020204" pitchFamily="34" charset="0"/>
              <a:buChar char="•"/>
            </a:pPr>
            <a:r>
              <a:rPr lang="en-US" sz="1100" dirty="0" smtClean="0"/>
              <a:t>Regulations put duties on the employers and employees, with additional specific detail in relation to the safe management of health and safety.</a:t>
            </a:r>
            <a:endParaRPr lang="en-GB" sz="1100" dirty="0"/>
          </a:p>
        </p:txBody>
      </p:sp>
      <p:sp>
        <p:nvSpPr>
          <p:cNvPr id="4" name="TextBox 3"/>
          <p:cNvSpPr txBox="1"/>
          <p:nvPr/>
        </p:nvSpPr>
        <p:spPr>
          <a:xfrm>
            <a:off x="315128" y="5013176"/>
            <a:ext cx="3392776" cy="9387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b="1" dirty="0" smtClean="0">
                <a:solidFill>
                  <a:srgbClr val="7030A0"/>
                </a:solidFill>
              </a:rPr>
              <a:t>Risk assessment: </a:t>
            </a:r>
            <a:r>
              <a:rPr lang="en-US" sz="1100" dirty="0" smtClean="0">
                <a:solidFill>
                  <a:schemeClr val="tx1"/>
                </a:solidFill>
              </a:rPr>
              <a:t>the process of evaluating the likelihood of a hazard actually causing harm.</a:t>
            </a:r>
          </a:p>
          <a:p>
            <a:r>
              <a:rPr lang="en-US" sz="1100" b="1" dirty="0" smtClean="0">
                <a:solidFill>
                  <a:srgbClr val="7030A0"/>
                </a:solidFill>
              </a:rPr>
              <a:t>Control measures: </a:t>
            </a:r>
            <a:r>
              <a:rPr lang="en-US" sz="1100" dirty="0" smtClean="0">
                <a:solidFill>
                  <a:schemeClr val="tx1"/>
                </a:solidFill>
              </a:rPr>
              <a:t>actions that can be taken to reduce the risks posed by a hazard or to completely remove the hazard.</a:t>
            </a:r>
            <a:endParaRPr lang="en-GB" sz="1100" dirty="0"/>
          </a:p>
        </p:txBody>
      </p:sp>
      <p:pic>
        <p:nvPicPr>
          <p:cNvPr id="5" name="Picture 4"/>
          <p:cNvPicPr>
            <a:picLocks noChangeAspect="1"/>
          </p:cNvPicPr>
          <p:nvPr/>
        </p:nvPicPr>
        <p:blipFill>
          <a:blip r:embed="rId2" cstate="print"/>
          <a:stretch>
            <a:fillRect/>
          </a:stretch>
        </p:blipFill>
        <p:spPr>
          <a:xfrm>
            <a:off x="2987824" y="5828164"/>
            <a:ext cx="542591" cy="40237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07888790"/>
              </p:ext>
            </p:extLst>
          </p:nvPr>
        </p:nvGraphicFramePr>
        <p:xfrm>
          <a:off x="323528" y="2060848"/>
          <a:ext cx="3384376" cy="2773680"/>
        </p:xfrm>
        <a:graphic>
          <a:graphicData uri="http://schemas.openxmlformats.org/drawingml/2006/table">
            <a:tbl>
              <a:tblPr firstRow="1" bandRow="1">
                <a:tableStyleId>{7E9639D4-E3E2-4D34-9284-5A2195B3D0D7}</a:tableStyleId>
              </a:tblPr>
              <a:tblGrid>
                <a:gridCol w="894349">
                  <a:extLst>
                    <a:ext uri="{9D8B030D-6E8A-4147-A177-3AD203B41FA5}">
                      <a16:colId xmlns:a16="http://schemas.microsoft.com/office/drawing/2014/main" val="3848043335"/>
                    </a:ext>
                  </a:extLst>
                </a:gridCol>
                <a:gridCol w="2490027">
                  <a:extLst>
                    <a:ext uri="{9D8B030D-6E8A-4147-A177-3AD203B41FA5}">
                      <a16:colId xmlns:a16="http://schemas.microsoft.com/office/drawing/2014/main" val="3192960493"/>
                    </a:ext>
                  </a:extLst>
                </a:gridCol>
              </a:tblGrid>
              <a:tr h="370840">
                <a:tc>
                  <a:txBody>
                    <a:bodyPr/>
                    <a:lstStyle/>
                    <a:p>
                      <a:pPr algn="ctr"/>
                      <a:r>
                        <a:rPr lang="en-US" dirty="0" smtClean="0"/>
                        <a:t>Key aspect</a:t>
                      </a:r>
                      <a:endParaRPr lang="en-GB"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Employers must ensure</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250381"/>
                  </a:ext>
                </a:extLst>
              </a:tr>
              <a:tr h="370840">
                <a:tc>
                  <a:txBody>
                    <a:bodyPr/>
                    <a:lstStyle/>
                    <a:p>
                      <a:r>
                        <a:rPr lang="en-US" sz="1100" dirty="0" smtClean="0"/>
                        <a:t>Specific detail added regarding HASAWA and the safe management of</a:t>
                      </a:r>
                      <a:r>
                        <a:rPr lang="en-US" sz="1100" baseline="0" dirty="0" smtClean="0"/>
                        <a:t> health and safety.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100" dirty="0" smtClean="0"/>
                        <a:t>Risk assessments are</a:t>
                      </a:r>
                      <a:r>
                        <a:rPr lang="en-US" sz="1100" baseline="0" dirty="0" smtClean="0"/>
                        <a:t> carried out and any control measures needed are implemented.</a:t>
                      </a:r>
                    </a:p>
                    <a:p>
                      <a:pPr marL="285750" indent="-285750">
                        <a:buFont typeface="Arial" panose="020B0604020202020204" pitchFamily="34" charset="0"/>
                        <a:buChar char="•"/>
                      </a:pPr>
                      <a:r>
                        <a:rPr lang="en-US" sz="1100" baseline="0" dirty="0" smtClean="0"/>
                        <a:t>Competent individuals are appointed to manage health and safety and security – to deal with any emergencies that might happen.</a:t>
                      </a:r>
                    </a:p>
                    <a:p>
                      <a:pPr marL="285750" indent="-285750">
                        <a:buFont typeface="Arial" panose="020B0604020202020204" pitchFamily="34" charset="0"/>
                        <a:buChar char="•"/>
                      </a:pPr>
                      <a:r>
                        <a:rPr lang="en-US" sz="1100" baseline="0" dirty="0" smtClean="0"/>
                        <a:t>Information, training and supervision are provided so that work activities can be carried out safely.</a:t>
                      </a:r>
                    </a:p>
                    <a:p>
                      <a:pPr marL="285750" indent="-2857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51639"/>
                  </a:ext>
                </a:extLst>
              </a:tr>
            </a:tbl>
          </a:graphicData>
        </a:graphic>
      </p:graphicFrame>
      <p:sp>
        <p:nvSpPr>
          <p:cNvPr id="8" name="TextBox 7"/>
          <p:cNvSpPr txBox="1"/>
          <p:nvPr/>
        </p:nvSpPr>
        <p:spPr>
          <a:xfrm>
            <a:off x="5292080" y="227622"/>
            <a:ext cx="28083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Food Safety Legislation</a:t>
            </a:r>
            <a:endParaRPr lang="en-GB" sz="1200" b="1" dirty="0"/>
          </a:p>
        </p:txBody>
      </p:sp>
      <p:sp>
        <p:nvSpPr>
          <p:cNvPr id="9" name="TextBox 8"/>
          <p:cNvSpPr txBox="1"/>
          <p:nvPr/>
        </p:nvSpPr>
        <p:spPr>
          <a:xfrm>
            <a:off x="3937761" y="599979"/>
            <a:ext cx="5022427" cy="4231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smtClean="0"/>
              <a:t>The key aspects of The Food Safety Act 1990 and how it impacts on care settings:</a:t>
            </a:r>
          </a:p>
          <a:p>
            <a:endParaRPr lang="en-GB" sz="1100" dirty="0"/>
          </a:p>
        </p:txBody>
      </p:sp>
      <p:graphicFrame>
        <p:nvGraphicFramePr>
          <p:cNvPr id="10" name="Table 9"/>
          <p:cNvGraphicFramePr>
            <a:graphicFrameLocks noGrp="1"/>
          </p:cNvGraphicFramePr>
          <p:nvPr>
            <p:extLst>
              <p:ext uri="{D42A27DB-BD31-4B8C-83A1-F6EECF244321}">
                <p14:modId xmlns:p14="http://schemas.microsoft.com/office/powerpoint/2010/main" val="2667773905"/>
              </p:ext>
            </p:extLst>
          </p:nvPr>
        </p:nvGraphicFramePr>
        <p:xfrm>
          <a:off x="3923929" y="824931"/>
          <a:ext cx="5036261" cy="2702560"/>
        </p:xfrm>
        <a:graphic>
          <a:graphicData uri="http://schemas.openxmlformats.org/drawingml/2006/table">
            <a:tbl>
              <a:tblPr firstRow="1" bandRow="1">
                <a:tableStyleId>{7E9639D4-E3E2-4D34-9284-5A2195B3D0D7}</a:tableStyleId>
              </a:tblPr>
              <a:tblGrid>
                <a:gridCol w="2876019">
                  <a:extLst>
                    <a:ext uri="{9D8B030D-6E8A-4147-A177-3AD203B41FA5}">
                      <a16:colId xmlns:a16="http://schemas.microsoft.com/office/drawing/2014/main" val="1180980185"/>
                    </a:ext>
                  </a:extLst>
                </a:gridCol>
                <a:gridCol w="2160242">
                  <a:extLst>
                    <a:ext uri="{9D8B030D-6E8A-4147-A177-3AD203B41FA5}">
                      <a16:colId xmlns:a16="http://schemas.microsoft.com/office/drawing/2014/main" val="1157343766"/>
                    </a:ext>
                  </a:extLst>
                </a:gridCol>
              </a:tblGrid>
              <a:tr h="370840">
                <a:tc>
                  <a:txBody>
                    <a:bodyPr/>
                    <a:lstStyle/>
                    <a:p>
                      <a:r>
                        <a:rPr lang="en-US" sz="1050" dirty="0" smtClean="0"/>
                        <a:t>Key aspects</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50" dirty="0" smtClean="0"/>
                        <a:t>Impact</a:t>
                      </a:r>
                      <a:r>
                        <a:rPr lang="en-US" sz="1050" baseline="0" dirty="0" smtClean="0"/>
                        <a:t> on care settings</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783827"/>
                  </a:ext>
                </a:extLst>
              </a:tr>
              <a:tr h="370840">
                <a:tc>
                  <a:txBody>
                    <a:bodyPr/>
                    <a:lstStyle/>
                    <a:p>
                      <a:pPr marL="171450" indent="-171450">
                        <a:buFont typeface="Arial" panose="020B0604020202020204" pitchFamily="34" charset="0"/>
                        <a:buChar char="•"/>
                      </a:pPr>
                      <a:r>
                        <a:rPr lang="en-US" sz="1050" dirty="0" smtClean="0"/>
                        <a:t>Covers safe preparation, storage</a:t>
                      </a:r>
                      <a:r>
                        <a:rPr lang="en-US" sz="1050" baseline="0" dirty="0" smtClean="0"/>
                        <a:t> and service of food.</a:t>
                      </a:r>
                    </a:p>
                    <a:p>
                      <a:pPr marL="171450" indent="-171450">
                        <a:buFont typeface="Arial" panose="020B0604020202020204" pitchFamily="34" charset="0"/>
                        <a:buChar char="•"/>
                      </a:pPr>
                      <a:r>
                        <a:rPr lang="en-US" sz="1050" baseline="0" dirty="0" smtClean="0"/>
                        <a:t>‘Food businesses’ must be registered, this includes; canteens, clubs and care homes.</a:t>
                      </a:r>
                    </a:p>
                    <a:p>
                      <a:pPr marL="171450" indent="-171450">
                        <a:buFont typeface="Arial" panose="020B0604020202020204" pitchFamily="34" charset="0"/>
                        <a:buChar char="•"/>
                      </a:pPr>
                      <a:r>
                        <a:rPr lang="en-US" sz="1050" baseline="0" dirty="0" smtClean="0"/>
                        <a:t>Environmental Health Officers (EHO) can:</a:t>
                      </a:r>
                    </a:p>
                    <a:p>
                      <a:pPr marL="171450" indent="-171450">
                        <a:buFont typeface="Wingdings" panose="05000000000000000000" pitchFamily="2" charset="2"/>
                        <a:buChar char="ü"/>
                      </a:pPr>
                      <a:r>
                        <a:rPr lang="en-US" sz="1050" baseline="0" dirty="0" smtClean="0"/>
                        <a:t>Seize food thought to be unfit for human consumption.</a:t>
                      </a:r>
                    </a:p>
                    <a:p>
                      <a:pPr marL="171450" indent="-171450">
                        <a:buFont typeface="Wingdings" panose="05000000000000000000" pitchFamily="2" charset="2"/>
                        <a:buChar char="ü"/>
                      </a:pPr>
                      <a:r>
                        <a:rPr lang="en-US" sz="1050" baseline="0" dirty="0" smtClean="0"/>
                        <a:t>Serve an  improvement notice.</a:t>
                      </a:r>
                    </a:p>
                    <a:p>
                      <a:pPr marL="171450" indent="-171450">
                        <a:buFont typeface="Wingdings" panose="05000000000000000000" pitchFamily="2" charset="2"/>
                        <a:buChar char="ü"/>
                      </a:pPr>
                      <a:r>
                        <a:rPr lang="en-US" sz="1050" baseline="0" dirty="0" smtClean="0"/>
                        <a:t>Close a premises causing a risk to health.</a:t>
                      </a:r>
                    </a:p>
                    <a:p>
                      <a:pPr marL="171450" indent="-171450">
                        <a:buFont typeface="Arial" panose="020B0604020202020204" pitchFamily="34" charset="0"/>
                        <a:buChar char="•"/>
                      </a:pPr>
                      <a:r>
                        <a:rPr lang="en-US" sz="1050" baseline="0" dirty="0" smtClean="0"/>
                        <a:t>CQC requires that care services ensure that food and drink is handled, stored, prepared and delivered in a wat that meets the requirements of the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dirty="0" smtClean="0"/>
                        <a:t>Employers must maintain high standards of personal hygiene.</a:t>
                      </a:r>
                    </a:p>
                    <a:p>
                      <a:pPr marL="171450" indent="-171450">
                        <a:buFont typeface="Arial" panose="020B0604020202020204" pitchFamily="34" charset="0"/>
                        <a:buChar char="•"/>
                      </a:pPr>
                      <a:r>
                        <a:rPr lang="en-US" sz="1050" dirty="0" smtClean="0"/>
                        <a:t>Employees who prepare and serve food</a:t>
                      </a:r>
                      <a:r>
                        <a:rPr lang="en-US" sz="1050" baseline="0" dirty="0" smtClean="0"/>
                        <a:t> should be provided with training in food safety.</a:t>
                      </a:r>
                    </a:p>
                    <a:p>
                      <a:pPr marL="171450" indent="-171450">
                        <a:buFont typeface="Arial" panose="020B0604020202020204" pitchFamily="34" charset="0"/>
                        <a:buChar char="•"/>
                      </a:pPr>
                      <a:r>
                        <a:rPr lang="en-US" sz="1050" baseline="0" dirty="0" smtClean="0"/>
                        <a:t>Food should be stored correctly.</a:t>
                      </a:r>
                    </a:p>
                    <a:p>
                      <a:pPr marL="171450" indent="-171450">
                        <a:buFont typeface="Arial" panose="020B0604020202020204" pitchFamily="34" charset="0"/>
                        <a:buChar char="•"/>
                      </a:pPr>
                      <a:r>
                        <a:rPr lang="en-US" sz="1050" baseline="0" dirty="0" smtClean="0"/>
                        <a:t>Meals should be prepared, cooked and served safely and hygienically.</a:t>
                      </a:r>
                    </a:p>
                    <a:p>
                      <a:pPr marL="171450" indent="-171450">
                        <a:buFont typeface="Arial" panose="020B0604020202020204" pitchFamily="34" charset="0"/>
                        <a:buChar char="•"/>
                      </a:pPr>
                      <a:r>
                        <a:rPr lang="en-US" sz="1050" baseline="0" dirty="0" smtClean="0"/>
                        <a:t>Food provided must be safe to eat.</a:t>
                      </a:r>
                    </a:p>
                    <a:p>
                      <a:pPr marL="171450" indent="-171450">
                        <a:buFont typeface="Arial" panose="020B0604020202020204" pitchFamily="34" charset="0"/>
                        <a:buChar char="•"/>
                      </a:pPr>
                      <a:r>
                        <a:rPr lang="en-US" sz="1050" baseline="0" dirty="0" smtClean="0"/>
                        <a:t>Records must be kept of where food is from so it is traceable.</a:t>
                      </a:r>
                    </a:p>
                    <a:p>
                      <a:pPr marL="171450" indent="-171450">
                        <a:buFont typeface="Arial" panose="020B0604020202020204" pitchFamily="34" charset="0"/>
                        <a:buChar char="•"/>
                      </a:pP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19977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21598187"/>
              </p:ext>
            </p:extLst>
          </p:nvPr>
        </p:nvGraphicFramePr>
        <p:xfrm>
          <a:off x="3923930" y="3610313"/>
          <a:ext cx="5015366" cy="3063240"/>
        </p:xfrm>
        <a:graphic>
          <a:graphicData uri="http://schemas.openxmlformats.org/drawingml/2006/table">
            <a:tbl>
              <a:tblPr firstRow="1" bandRow="1">
                <a:tableStyleId>{7E9639D4-E3E2-4D34-9284-5A2195B3D0D7}</a:tableStyleId>
              </a:tblPr>
              <a:tblGrid>
                <a:gridCol w="2592286">
                  <a:extLst>
                    <a:ext uri="{9D8B030D-6E8A-4147-A177-3AD203B41FA5}">
                      <a16:colId xmlns:a16="http://schemas.microsoft.com/office/drawing/2014/main" val="426329639"/>
                    </a:ext>
                  </a:extLst>
                </a:gridCol>
                <a:gridCol w="2423080">
                  <a:extLst>
                    <a:ext uri="{9D8B030D-6E8A-4147-A177-3AD203B41FA5}">
                      <a16:colId xmlns:a16="http://schemas.microsoft.com/office/drawing/2014/main" val="2889219215"/>
                    </a:ext>
                  </a:extLst>
                </a:gridCol>
              </a:tblGrid>
              <a:tr h="370840">
                <a:tc>
                  <a:txBody>
                    <a:bodyPr/>
                    <a:lstStyle/>
                    <a:p>
                      <a:r>
                        <a:rPr lang="en-US" sz="1050" dirty="0" smtClean="0"/>
                        <a:t>Key aspects – Food Safety(General Food Hygiene) Regulations 1992</a:t>
                      </a:r>
                      <a:endParaRPr lang="en-GB" sz="1050" dirty="0"/>
                    </a:p>
                  </a:txBody>
                  <a:tcPr>
                    <a:lnB w="12700" cap="flat" cmpd="sng" algn="ctr">
                      <a:solidFill>
                        <a:schemeClr val="tx1"/>
                      </a:solidFill>
                      <a:prstDash val="solid"/>
                      <a:round/>
                      <a:headEnd type="none" w="med" len="med"/>
                      <a:tailEnd type="none" w="med" len="med"/>
                    </a:lnB>
                  </a:tcPr>
                </a:tc>
                <a:tc>
                  <a:txBody>
                    <a:bodyPr/>
                    <a:lstStyle/>
                    <a:p>
                      <a:r>
                        <a:rPr lang="en-US" sz="1050" dirty="0" smtClean="0"/>
                        <a:t>Impact</a:t>
                      </a:r>
                      <a:r>
                        <a:rPr lang="en-US" sz="1050" baseline="0" dirty="0" smtClean="0"/>
                        <a:t> on care settings</a:t>
                      </a:r>
                      <a:endParaRPr lang="en-GB" sz="105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634792"/>
                  </a:ext>
                </a:extLst>
              </a:tr>
              <a:tr h="370840">
                <a:tc>
                  <a:txBody>
                    <a:bodyPr/>
                    <a:lstStyle/>
                    <a:p>
                      <a:pPr marL="171450" indent="-171450">
                        <a:buFont typeface="Arial" panose="020B0604020202020204" pitchFamily="34" charset="0"/>
                        <a:buChar char="•"/>
                      </a:pPr>
                      <a:r>
                        <a:rPr lang="en-US" sz="1050" dirty="0" smtClean="0"/>
                        <a:t>Requires food safety</a:t>
                      </a:r>
                      <a:r>
                        <a:rPr lang="en-US" sz="1050" baseline="0" dirty="0" smtClean="0"/>
                        <a:t> hazards are identified.</a:t>
                      </a:r>
                    </a:p>
                    <a:p>
                      <a:pPr marL="171450" indent="-171450">
                        <a:buFont typeface="Arial" panose="020B0604020202020204" pitchFamily="34" charset="0"/>
                        <a:buChar char="•"/>
                      </a:pPr>
                      <a:r>
                        <a:rPr lang="en-US" sz="1050" baseline="0" dirty="0" smtClean="0"/>
                        <a:t>Setting should know the critical steps for food safety in their setting.</a:t>
                      </a:r>
                    </a:p>
                    <a:p>
                      <a:pPr marL="171450" indent="-171450">
                        <a:buFont typeface="Arial" panose="020B0604020202020204" pitchFamily="34" charset="0"/>
                        <a:buChar char="•"/>
                      </a:pPr>
                      <a:r>
                        <a:rPr lang="en-US" sz="1050" baseline="0" dirty="0" smtClean="0"/>
                        <a:t>Safety controls must be in place, maintained, and reviewed.</a:t>
                      </a:r>
                    </a:p>
                    <a:p>
                      <a:pPr marL="171450" indent="-171450">
                        <a:buFont typeface="Arial" panose="020B0604020202020204" pitchFamily="34" charset="0"/>
                        <a:buChar char="•"/>
                      </a:pPr>
                      <a:r>
                        <a:rPr lang="en-US" sz="1050" baseline="0" dirty="0" smtClean="0"/>
                        <a:t>Food handlers must wear suitable clean and appropriate PPE.</a:t>
                      </a:r>
                    </a:p>
                    <a:p>
                      <a:pPr marL="171450" indent="-171450">
                        <a:buFont typeface="Arial" panose="020B0604020202020204" pitchFamily="34" charset="0"/>
                        <a:buChar char="•"/>
                      </a:pPr>
                      <a:r>
                        <a:rPr lang="en-US" sz="1050" baseline="0" dirty="0" smtClean="0"/>
                        <a:t>Food handlers must be supervised and/or trained in food hygiene to an appropriate level.</a:t>
                      </a:r>
                    </a:p>
                    <a:p>
                      <a:pPr marL="171450" indent="-171450">
                        <a:buFont typeface="Arial" panose="020B0604020202020204" pitchFamily="34" charset="0"/>
                        <a:buChar char="•"/>
                      </a:pPr>
                      <a:r>
                        <a:rPr lang="en-US" sz="1050" baseline="0" dirty="0" smtClean="0"/>
                        <a:t>The preparation and cooking environment must be kept clean an din good condition.</a:t>
                      </a:r>
                    </a:p>
                    <a:p>
                      <a:pPr marL="171450" indent="-171450">
                        <a:buFont typeface="Arial" panose="020B0604020202020204" pitchFamily="34" charset="0"/>
                        <a:buChar char="•"/>
                      </a:pPr>
                      <a:r>
                        <a:rPr lang="en-US" sz="1050" baseline="0" dirty="0" smtClean="0"/>
                        <a:t>Adequate arrangements for storage and disposal of waste.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dirty="0" smtClean="0"/>
                        <a:t>Use of Hazard Analysis and Critical</a:t>
                      </a:r>
                      <a:r>
                        <a:rPr lang="en-US" sz="1050" baseline="0" dirty="0" smtClean="0"/>
                        <a:t> Control Points (HACCP) to identify food safety hazards; packaging, work surfaces, food processing equipment, cookware and personal hygiene.</a:t>
                      </a:r>
                    </a:p>
                    <a:p>
                      <a:pPr marL="171450" indent="-171450">
                        <a:buFont typeface="Arial" panose="020B0604020202020204" pitchFamily="34" charset="0"/>
                        <a:buChar char="•"/>
                      </a:pPr>
                      <a:r>
                        <a:rPr lang="en-US" sz="1050" baseline="0" dirty="0" smtClean="0"/>
                        <a:t>Food safety controls and procedures must be in place and reviewed regularly.</a:t>
                      </a:r>
                    </a:p>
                    <a:p>
                      <a:pPr marL="171450" indent="-171450">
                        <a:buFont typeface="Arial" panose="020B0604020202020204" pitchFamily="34" charset="0"/>
                        <a:buChar char="•"/>
                      </a:pPr>
                      <a:r>
                        <a:rPr lang="en-US" sz="1050" baseline="0" dirty="0" smtClean="0"/>
                        <a:t>Food preparation/serving areas must be well maintained.</a:t>
                      </a:r>
                    </a:p>
                    <a:p>
                      <a:pPr marL="171450" indent="-171450">
                        <a:buFont typeface="Arial" panose="020B0604020202020204" pitchFamily="34" charset="0"/>
                        <a:buChar char="•"/>
                      </a:pPr>
                      <a:r>
                        <a:rPr lang="en-US" sz="1050" baseline="0" dirty="0" smtClean="0"/>
                        <a:t>Employers must provide appropriate personal hygiene </a:t>
                      </a:r>
                      <a:r>
                        <a:rPr lang="en-US" sz="1050" baseline="0" dirty="0" smtClean="0"/>
                        <a:t>facilities.</a:t>
                      </a:r>
                      <a:endParaRPr lang="en-US" sz="1050" baseline="0" dirty="0" smtClean="0"/>
                    </a:p>
                    <a:p>
                      <a:pPr marL="171450" indent="-171450">
                        <a:buFont typeface="Arial" panose="020B0604020202020204" pitchFamily="34" charset="0"/>
                        <a:buChar char="•"/>
                      </a:pPr>
                      <a:r>
                        <a:rPr lang="en-US" sz="1050" baseline="0" dirty="0" smtClean="0"/>
                        <a:t>Employers must provide clean, PPE, hairnets, hats, disposable gloves and aprons.</a:t>
                      </a:r>
                      <a:endParaRPr lang="en-GB"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136148"/>
                  </a:ext>
                </a:extLst>
              </a:tr>
            </a:tbl>
          </a:graphicData>
        </a:graphic>
      </p:graphicFrame>
    </p:spTree>
    <p:extLst>
      <p:ext uri="{BB962C8B-B14F-4D97-AF65-F5344CB8AC3E}">
        <p14:creationId xmlns:p14="http://schemas.microsoft.com/office/powerpoint/2010/main" val="245285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71C55F-30A5-46EE-9A28-D02FF415FABA}"/>
</file>

<file path=customXml/itemProps2.xml><?xml version="1.0" encoding="utf-8"?>
<ds:datastoreItem xmlns:ds="http://schemas.openxmlformats.org/officeDocument/2006/customXml" ds:itemID="{E82195F8-2266-4914-BC8A-B3FEEA7CAA69}"/>
</file>

<file path=customXml/itemProps3.xml><?xml version="1.0" encoding="utf-8"?>
<ds:datastoreItem xmlns:ds="http://schemas.openxmlformats.org/officeDocument/2006/customXml" ds:itemID="{6BB0D288-8838-48EB-9F1C-E59840E6458C}"/>
</file>

<file path=docProps/app.xml><?xml version="1.0" encoding="utf-8"?>
<Properties xmlns="http://schemas.openxmlformats.org/officeDocument/2006/extended-properties" xmlns:vt="http://schemas.openxmlformats.org/officeDocument/2006/docPropsVTypes">
  <Template/>
  <TotalTime>2104</TotalTime>
  <Words>8877</Words>
  <Application>Microsoft Office PowerPoint</Application>
  <PresentationFormat>On-screen Show (4:3)</PresentationFormat>
  <Paragraphs>813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Unit 3 Knowledge Organiser Health, safety and security in health and social care.</vt:lpstr>
      <vt:lpstr>LO1 Potential hazards in health, social care and child care environments.</vt:lpstr>
      <vt:lpstr>Examples of hazardous activities in care settings:</vt:lpstr>
      <vt:lpstr>MRSA: serious bacterial infection that can spread quickly in settings like a hospital where people are more vulnerable due to open wounds and weakened immune systems.</vt:lpstr>
      <vt:lpstr>Harm and Abuse</vt:lpstr>
      <vt:lpstr>Types of Settings:</vt:lpstr>
      <vt:lpstr>Unit 3 Knowledge Organiser Health, safety and security in health and social care.  LO2: How legislation, policies and procedures promote health, safety and security in health, social care and child care environments. </vt:lpstr>
      <vt:lpstr>Legislation:</vt:lpstr>
      <vt:lpstr>Management of Health and Safety at Work Regulations 1999</vt:lpstr>
      <vt:lpstr>Food Standards Agency – CCP checklist for residential care homes.</vt:lpstr>
      <vt:lpstr>Manual Handling Operations Regulations 1992</vt:lpstr>
      <vt:lpstr>Reporting of Dangerous Injuries, Diseases and Dangerous Occurrences Regulations 2013</vt:lpstr>
      <vt:lpstr>The Data Protection Act 1998</vt:lpstr>
      <vt:lpstr>Control of Substances Hazardous to Health 2002</vt:lpstr>
      <vt:lpstr>Safeguarding</vt:lpstr>
      <vt:lpstr>Influence of Legislation</vt:lpstr>
      <vt:lpstr>Implementation of  Policies and Procedures</vt:lpstr>
      <vt:lpstr>Procedure Examples:</vt:lpstr>
      <vt:lpstr>LO3: Roles and responsibilities involved in health, safety and security in health, social care and child care environments.</vt:lpstr>
      <vt:lpstr>Responsibilities:</vt:lpstr>
      <vt:lpstr>LO4:  Responding to incidents and emergencies in a health, social care and child care environment.</vt:lpstr>
      <vt:lpstr>Incidents and emergencies:</vt:lpstr>
      <vt:lpstr>First Aider Responsibilities:</vt:lpstr>
    </vt:vector>
  </TitlesOfParts>
  <Company>Guthlaxton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Knowledge organiser……</dc:title>
  <dc:creator>Ailie Pollon</dc:creator>
  <cp:lastModifiedBy>A Pollon</cp:lastModifiedBy>
  <cp:revision>100</cp:revision>
  <dcterms:created xsi:type="dcterms:W3CDTF">2019-05-13T08:29:50Z</dcterms:created>
  <dcterms:modified xsi:type="dcterms:W3CDTF">2020-01-15T11:57:41Z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